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sldIdLst>
    <p:sldId id="256" r:id="rId3"/>
    <p:sldId id="266" r:id="rId4"/>
    <p:sldId id="309" r:id="rId5"/>
    <p:sldId id="285" r:id="rId6"/>
    <p:sldId id="302" r:id="rId7"/>
    <p:sldId id="303" r:id="rId8"/>
    <p:sldId id="304" r:id="rId9"/>
    <p:sldId id="306" r:id="rId10"/>
    <p:sldId id="305" r:id="rId11"/>
    <p:sldId id="307" r:id="rId12"/>
    <p:sldId id="308" r:id="rId13"/>
    <p:sldId id="310" r:id="rId14"/>
    <p:sldId id="290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BFCF"/>
    <a:srgbClr val="F39053"/>
    <a:srgbClr val="7BADB7"/>
    <a:srgbClr val="ECF8FA"/>
    <a:srgbClr val="EAF8FA"/>
    <a:srgbClr val="FFFFFF"/>
    <a:srgbClr val="EAB200"/>
    <a:srgbClr val="99A0DC"/>
    <a:srgbClr val="FF6699"/>
    <a:srgbClr val="1E7C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67" autoAdjust="0"/>
  </p:normalViewPr>
  <p:slideViewPr>
    <p:cSldViewPr snapToGrid="0">
      <p:cViewPr varScale="1">
        <p:scale>
          <a:sx n="66" d="100"/>
          <a:sy n="66" d="100"/>
        </p:scale>
        <p:origin x="6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C6B76E-F136-46E1-A879-54AAE45D48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0F98B59-E7B4-4822-86F2-3D713E855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678F16-F292-4BB0-8FDE-689826115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5A9A9-3C47-4826-8EDF-168A9AA4AB00}" type="datetimeFigureOut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D1EB02-93DE-46A0-AF59-8650D9D74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3CD6E1-E4EE-41C8-AB94-E187081CE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E2073-DB76-4E54-ADEA-C9CFFC3C6B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67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1837C1-4C8C-4668-83A6-5DEB6B7B9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B965F6-03FE-4282-82B5-4DD631237F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D2756F-091A-40EA-869F-5EC49A9D3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5A9A9-3C47-4826-8EDF-168A9AA4AB00}" type="datetimeFigureOut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E6FD40-D158-453F-87B0-8D45D72D4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BD5468-2A5F-46A9-AC59-1C1236DC6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E2073-DB76-4E54-ADEA-C9CFFC3C6B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834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A9EB7B4-AA3D-43A1-A1BC-9C85C8CE4A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F734EE-5D42-4622-8CCC-4A1C667451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AE820B-F630-4990-934A-F3FC57368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5A9A9-3C47-4826-8EDF-168A9AA4AB00}" type="datetimeFigureOut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3ED807-9739-48D2-A0E2-70FF4273E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0AE998-9261-4150-8902-FB3E9C300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E2073-DB76-4E54-ADEA-C9CFFC3C6B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59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56356-303A-404B-A09E-F58B78F49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4464FB-58B7-4536-9F1C-D0BE2D317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808EF9-0DD1-4388-B9A0-9F2742441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5A9A9-3C47-4826-8EDF-168A9AA4AB00}" type="datetimeFigureOut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1E5252-33FF-4B08-9736-CC9354FFC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17C88C-2D7E-4E1A-A6FB-A8DCA3A45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E2073-DB76-4E54-ADEA-C9CFFC3C6B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793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50C4F-052E-4C82-8CF0-6815A0A27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C38C21-92EB-4FBD-8A69-365BFD74A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6B069F-7894-4C71-BA68-34FDE8810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5A9A9-3C47-4826-8EDF-168A9AA4AB00}" type="datetimeFigureOut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3F2B45-345C-4387-9EF7-3A7B95A85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862E97-A5B2-477F-8D64-4B31F6631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E2073-DB76-4E54-ADEA-C9CFFC3C6B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50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89EDB3-6308-407C-A72A-8CC39D8FD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5C4C5F-2944-4B1B-A8B7-13550D8917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C025B-EDBF-493B-9250-F37BF976AD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0E209B-CE9A-48A8-88E6-65C6CA7A0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5A9A9-3C47-4826-8EDF-168A9AA4AB00}" type="datetimeFigureOut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BB31AD-48CE-426F-9543-A2FC96494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EAE55B-7815-42C9-89FA-D0AC68039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E2073-DB76-4E54-ADEA-C9CFFC3C6B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296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E2AE93-22A6-457B-A6AC-E4833F417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9C4C19-B192-41D9-BD77-857BAF6A1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DB89EC-3565-497A-89E9-3B54445B4C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1EBFEC-DA6D-46DA-BE04-FA278C04AA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538ACAF-338A-48E3-9BA4-49A2907B68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8B1A905-BD23-419C-8CDD-1D7C71578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5A9A9-3C47-4826-8EDF-168A9AA4AB00}" type="datetimeFigureOut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3154B6-834B-48FD-86BD-1859D24FF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FF5F6C5-247C-4451-ACF9-BDBC91EC3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E2073-DB76-4E54-ADEA-C9CFFC3C6B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931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0BCE71-549D-41B1-8CD8-09B6204D2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EBA05F-F395-46F2-8180-BD84B267C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5A9A9-3C47-4826-8EDF-168A9AA4AB00}" type="datetimeFigureOut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4F9C909-DE42-4D03-B5A7-723DAD19A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A31301-4363-48BB-A68A-F05180D2C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E2073-DB76-4E54-ADEA-C9CFFC3C6B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484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956EC11-EAB4-47B6-904A-5B5B91D26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5A9A9-3C47-4826-8EDF-168A9AA4AB00}" type="datetimeFigureOut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2B10179-CFFC-4A73-8100-0D4817CE6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B05A0B-1B15-477B-9910-263B14BD4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E2073-DB76-4E54-ADEA-C9CFFC3C6B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241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F2456E-94C6-4765-B39E-6B402F198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DF52CD-E6E9-48DB-8D96-3AA03E390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BC7D19-F69F-46CD-8A09-0680C82058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4E673F-D4DB-45DD-9B96-0F2A83697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5A9A9-3C47-4826-8EDF-168A9AA4AB00}" type="datetimeFigureOut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83FA78-7C30-4CCB-A19F-E21E26B54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C7BF62-81B4-45A7-951D-987FE115A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E2073-DB76-4E54-ADEA-C9CFFC3C6B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856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D36778-D5DE-4801-BC87-47C6153F8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FECF26E-3BC0-47CE-B3A6-A5371CE48A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797ACBA-9B57-4178-81C0-1B5FAB32E1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E7E03B-FE4A-4AFE-9101-DB555A79F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5A9A9-3C47-4826-8EDF-168A9AA4AB00}" type="datetimeFigureOut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25D6D5-8122-465E-A866-6B64E807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8A6373-E581-497F-989E-A373C0262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E2073-DB76-4E54-ADEA-C9CFFC3C6B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103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C03A550-C608-4ECC-96B6-24470F40D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80C8D1-CA86-451D-9E7C-2A77150F75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B3111C-58E7-454E-B408-F09D853E54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5A9A9-3C47-4826-8EDF-168A9AA4AB00}" type="datetimeFigureOut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8D8055-D7BD-4E10-92BF-DFFBDF70F0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E926BD-5A9D-4D93-9E81-6E0FE086AF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E2073-DB76-4E54-ADEA-C9CFFC3C6B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307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hyperlink" Target="https://pixabay.com/en/washi-tape-tape-ornament-ornate-3165327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C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보노보노 ppt : 네이버 블로그">
            <a:extLst>
              <a:ext uri="{FF2B5EF4-FFF2-40B4-BE49-F238E27FC236}">
                <a16:creationId xmlns:a16="http://schemas.microsoft.com/office/drawing/2014/main" id="{C508D11C-880A-4113-8A39-F25DF3FD9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410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D963BB7-250C-42A8-BAF8-774A8AF100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1612" y="2502568"/>
            <a:ext cx="10343950" cy="1074771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궁서" panose="02030600000101010101" pitchFamily="18" charset="-127"/>
                <a:ea typeface="궁서" panose="02030600000101010101" pitchFamily="18" charset="-127"/>
              </a:rPr>
              <a:t>4</a:t>
            </a:r>
            <a:r>
              <a:rPr lang="ko-KR" altLang="en-US" dirty="0">
                <a:latin typeface="궁서" panose="02030600000101010101" pitchFamily="18" charset="-127"/>
                <a:ea typeface="궁서" panose="02030600000101010101" pitchFamily="18" charset="-127"/>
              </a:rPr>
              <a:t>장</a:t>
            </a:r>
            <a:r>
              <a:rPr lang="en-US" altLang="ko-KR" dirty="0">
                <a:latin typeface="궁서" panose="02030600000101010101" pitchFamily="18" charset="-127"/>
                <a:ea typeface="궁서" panose="02030600000101010101" pitchFamily="18" charset="-127"/>
              </a:rPr>
              <a:t>. </a:t>
            </a:r>
            <a:r>
              <a:rPr lang="ko-KR" altLang="en-US" dirty="0">
                <a:latin typeface="궁서" panose="02030600000101010101" pitchFamily="18" charset="-127"/>
                <a:ea typeface="궁서" panose="02030600000101010101" pitchFamily="18" charset="-127"/>
              </a:rPr>
              <a:t>상점 신용카드 매출 예측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817599-23D1-46E4-B2B2-31AB8F82CA90}"/>
              </a:ext>
            </a:extLst>
          </p:cNvPr>
          <p:cNvSpPr txBox="1"/>
          <p:nvPr/>
        </p:nvSpPr>
        <p:spPr>
          <a:xfrm>
            <a:off x="10969590" y="6448264"/>
            <a:ext cx="1493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" panose="02030600000101010101" pitchFamily="18" charset="-127"/>
                <a:ea typeface="궁서" panose="02030600000101010101" pitchFamily="18" charset="-127"/>
              </a:rPr>
              <a:t>김다은</a:t>
            </a:r>
            <a:endParaRPr lang="ko-KR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1671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7"/>
    </mc:Choice>
    <mc:Fallback>
      <p:transition spd="slow" advTm="26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왼쪽 대괄호 95">
            <a:extLst>
              <a:ext uri="{FF2B5EF4-FFF2-40B4-BE49-F238E27FC236}">
                <a16:creationId xmlns:a16="http://schemas.microsoft.com/office/drawing/2014/main" id="{6600C92D-E25F-45CB-AD24-DA2B8DB5F5DE}"/>
              </a:ext>
            </a:extLst>
          </p:cNvPr>
          <p:cNvSpPr/>
          <p:nvPr/>
        </p:nvSpPr>
        <p:spPr>
          <a:xfrm>
            <a:off x="905899" y="1350195"/>
            <a:ext cx="425117" cy="5733166"/>
          </a:xfrm>
          <a:prstGeom prst="leftBracket">
            <a:avLst>
              <a:gd name="adj" fmla="val 0"/>
            </a:avLst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A7C0F57-5118-4CFA-8BA9-6C212E18CE9A}"/>
              </a:ext>
            </a:extLst>
          </p:cNvPr>
          <p:cNvSpPr txBox="1"/>
          <p:nvPr/>
        </p:nvSpPr>
        <p:spPr>
          <a:xfrm>
            <a:off x="453188" y="1037772"/>
            <a:ext cx="277127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000" dirty="0">
                <a:highlight>
                  <a:srgbClr val="FFC0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기본 모델</a:t>
            </a:r>
            <a:endParaRPr lang="en-US" altLang="ko-KR" sz="3000" dirty="0">
              <a:highlight>
                <a:srgbClr val="FFC000"/>
              </a:highligh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왼쪽 대괄호 16">
            <a:extLst>
              <a:ext uri="{FF2B5EF4-FFF2-40B4-BE49-F238E27FC236}">
                <a16:creationId xmlns:a16="http://schemas.microsoft.com/office/drawing/2014/main" id="{42675CA7-41FB-4129-B3D4-FAE05D353A72}"/>
              </a:ext>
            </a:extLst>
          </p:cNvPr>
          <p:cNvSpPr/>
          <p:nvPr/>
        </p:nvSpPr>
        <p:spPr>
          <a:xfrm>
            <a:off x="221381" y="-154008"/>
            <a:ext cx="425117" cy="735159"/>
          </a:xfrm>
          <a:prstGeom prst="leftBracket">
            <a:avLst>
              <a:gd name="adj" fmla="val 0"/>
            </a:avLst>
          </a:prstGeom>
          <a:ln w="38100">
            <a:solidFill>
              <a:srgbClr val="4CB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C987C55-A252-43B0-85EA-079FFA164C40}"/>
              </a:ext>
            </a:extLst>
          </p:cNvPr>
          <p:cNvSpPr txBox="1"/>
          <p:nvPr/>
        </p:nvSpPr>
        <p:spPr>
          <a:xfrm>
            <a:off x="9142570" y="4854237"/>
            <a:ext cx="25737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000" dirty="0" err="1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스태킹</a:t>
            </a:r>
            <a:r>
              <a:rPr lang="ko-KR" altLang="en-US" sz="20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형태로 쌓음</a:t>
            </a:r>
            <a:r>
              <a:rPr lang="en-US" altLang="ko-KR" sz="20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000" dirty="0">
              <a:solidFill>
                <a:srgbClr val="C00000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AFEDE70-42A1-40CF-BEA9-4B636B91A1C1}"/>
              </a:ext>
            </a:extLst>
          </p:cNvPr>
          <p:cNvGrpSpPr/>
          <p:nvPr/>
        </p:nvGrpSpPr>
        <p:grpSpPr>
          <a:xfrm>
            <a:off x="470640" y="1650264"/>
            <a:ext cx="6363297" cy="4372799"/>
            <a:chOff x="470640" y="1650264"/>
            <a:chExt cx="6363297" cy="4372799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1B80DD2-AFAC-47AC-9867-AFC4AA619A0D}"/>
                </a:ext>
              </a:extLst>
            </p:cNvPr>
            <p:cNvSpPr/>
            <p:nvPr/>
          </p:nvSpPr>
          <p:spPr>
            <a:xfrm>
              <a:off x="470640" y="1650264"/>
              <a:ext cx="6363297" cy="43727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129916B-D1CE-4D44-89AD-C9E76F88A298}"/>
                </a:ext>
              </a:extLst>
            </p:cNvPr>
            <p:cNvGrpSpPr/>
            <p:nvPr/>
          </p:nvGrpSpPr>
          <p:grpSpPr>
            <a:xfrm>
              <a:off x="567920" y="1738131"/>
              <a:ext cx="6169668" cy="4131503"/>
              <a:chOff x="567920" y="1738131"/>
              <a:chExt cx="6169668" cy="4131503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1B523F4-D99B-45C2-B2FF-00BBD165AD6D}"/>
                  </a:ext>
                </a:extLst>
              </p:cNvPr>
              <p:cNvSpPr txBox="1"/>
              <p:nvPr/>
            </p:nvSpPr>
            <p:spPr>
              <a:xfrm>
                <a:off x="2080715" y="5407969"/>
                <a:ext cx="2809905" cy="46166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chemeClr val="accent5">
                        <a:lumMod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최종 예측 결과</a:t>
                </a:r>
                <a:endParaRPr lang="en-US" altLang="ko-KR" sz="2400" dirty="0">
                  <a:solidFill>
                    <a:schemeClr val="accent5">
                      <a:lumMod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84" name="직선 화살표 연결선 83">
                <a:extLst>
                  <a:ext uri="{FF2B5EF4-FFF2-40B4-BE49-F238E27FC236}">
                    <a16:creationId xmlns:a16="http://schemas.microsoft.com/office/drawing/2014/main" id="{268218D8-830F-44FC-B8AC-82CE31AE6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6717" y="5181222"/>
                <a:ext cx="1" cy="2655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AE90C82-D490-438B-B236-7C14974FFDDD}"/>
                  </a:ext>
                </a:extLst>
              </p:cNvPr>
              <p:cNvSpPr txBox="1"/>
              <p:nvPr/>
            </p:nvSpPr>
            <p:spPr>
              <a:xfrm>
                <a:off x="2091765" y="4773304"/>
                <a:ext cx="2809905" cy="46166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chemeClr val="accent5">
                        <a:lumMod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메타 모델</a:t>
                </a:r>
                <a:endParaRPr lang="en-US" altLang="ko-KR" sz="2400" dirty="0">
                  <a:solidFill>
                    <a:schemeClr val="accent5">
                      <a:lumMod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cxnSp>
            <p:nvCxnSpPr>
              <p:cNvPr id="50" name="직선 화살표 연결선 49">
                <a:extLst>
                  <a:ext uri="{FF2B5EF4-FFF2-40B4-BE49-F238E27FC236}">
                    <a16:creationId xmlns:a16="http://schemas.microsoft.com/office/drawing/2014/main" id="{33ED6EC6-12ED-4E40-B21E-DDDDBFCB06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8431" y="4542478"/>
                <a:ext cx="1" cy="2655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A0FBF49-3BC2-4179-B92F-B76C22C9E560}"/>
                  </a:ext>
                </a:extLst>
              </p:cNvPr>
              <p:cNvSpPr txBox="1"/>
              <p:nvPr/>
            </p:nvSpPr>
            <p:spPr>
              <a:xfrm>
                <a:off x="4493530" y="3431619"/>
                <a:ext cx="2202138" cy="461665"/>
              </a:xfrm>
              <a:prstGeom prst="rect">
                <a:avLst/>
              </a:prstGeom>
              <a:solidFill>
                <a:srgbClr val="D9E1F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rgbClr val="7C82D2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예측 결과 </a:t>
                </a:r>
                <a:r>
                  <a:rPr lang="en-US" altLang="ko-KR" sz="2400" dirty="0">
                    <a:solidFill>
                      <a:srgbClr val="7C82D2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3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1057832-918D-4773-B7F0-568814956558}"/>
                  </a:ext>
                </a:extLst>
              </p:cNvPr>
              <p:cNvSpPr txBox="1"/>
              <p:nvPr/>
            </p:nvSpPr>
            <p:spPr>
              <a:xfrm>
                <a:off x="2385470" y="3431620"/>
                <a:ext cx="1772435" cy="461665"/>
              </a:xfrm>
              <a:prstGeom prst="rect">
                <a:avLst/>
              </a:prstGeom>
              <a:solidFill>
                <a:srgbClr val="D9E1F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rgbClr val="7C82D2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예측 결과 </a:t>
                </a:r>
                <a:r>
                  <a:rPr lang="en-US" altLang="ko-KR" sz="2400" dirty="0">
                    <a:solidFill>
                      <a:srgbClr val="7C82D2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2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404B1A0-6130-401C-B27A-48E1D8127B42}"/>
                  </a:ext>
                </a:extLst>
              </p:cNvPr>
              <p:cNvSpPr txBox="1"/>
              <p:nvPr/>
            </p:nvSpPr>
            <p:spPr>
              <a:xfrm>
                <a:off x="567920" y="3431620"/>
                <a:ext cx="1481925" cy="461665"/>
              </a:xfrm>
              <a:prstGeom prst="rect">
                <a:avLst/>
              </a:prstGeom>
              <a:solidFill>
                <a:srgbClr val="D9E1F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rgbClr val="7C82D2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예측 결과 </a:t>
                </a:r>
                <a:r>
                  <a:rPr lang="en-US" altLang="ko-KR" sz="2400" dirty="0">
                    <a:solidFill>
                      <a:srgbClr val="7C82D2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</a:t>
                </a:r>
              </a:p>
            </p:txBody>
          </p:sp>
          <p:cxnSp>
            <p:nvCxnSpPr>
              <p:cNvPr id="77" name="직선 화살표 연결선 76">
                <a:extLst>
                  <a:ext uri="{FF2B5EF4-FFF2-40B4-BE49-F238E27FC236}">
                    <a16:creationId xmlns:a16="http://schemas.microsoft.com/office/drawing/2014/main" id="{B0F06A60-7D1B-4748-A1F1-F0597F6A6B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55955" y="3213187"/>
                <a:ext cx="1" cy="2655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화살표 연결선 77">
                <a:extLst>
                  <a:ext uri="{FF2B5EF4-FFF2-40B4-BE49-F238E27FC236}">
                    <a16:creationId xmlns:a16="http://schemas.microsoft.com/office/drawing/2014/main" id="{0082635C-61E7-4658-AF63-58B7B12027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6827" y="3209999"/>
                <a:ext cx="1" cy="2655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화살표 연결선 78">
                <a:extLst>
                  <a:ext uri="{FF2B5EF4-FFF2-40B4-BE49-F238E27FC236}">
                    <a16:creationId xmlns:a16="http://schemas.microsoft.com/office/drawing/2014/main" id="{2FC00CB2-B099-4379-86D1-87AAE75DD8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7701" y="3209999"/>
                <a:ext cx="1" cy="2655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9A617A2-6F6C-46A8-914F-86BFA72178B8}"/>
                  </a:ext>
                </a:extLst>
              </p:cNvPr>
              <p:cNvSpPr txBox="1"/>
              <p:nvPr/>
            </p:nvSpPr>
            <p:spPr>
              <a:xfrm>
                <a:off x="4535450" y="2461929"/>
                <a:ext cx="2202138" cy="830997"/>
              </a:xfrm>
              <a:prstGeom prst="rect">
                <a:avLst/>
              </a:prstGeom>
              <a:solidFill>
                <a:srgbClr val="D9E1F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rgbClr val="7C82D2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로지스틱 회귀</a:t>
                </a:r>
                <a:endParaRPr lang="en-US" altLang="ko-KR" sz="2400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r>
                  <a:rPr lang="en-US" altLang="ko-KR" sz="2400" dirty="0">
                    <a:solidFill>
                      <a:srgbClr val="7C82D2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(</a:t>
                </a:r>
                <a:r>
                  <a:rPr lang="ko-KR" altLang="en-US" sz="2400" dirty="0">
                    <a:solidFill>
                      <a:srgbClr val="7C82D2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회귀</a:t>
                </a:r>
                <a:r>
                  <a:rPr lang="en-US" altLang="ko-KR" sz="2400" dirty="0">
                    <a:solidFill>
                      <a:srgbClr val="7C82D2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or</a:t>
                </a:r>
                <a:r>
                  <a:rPr lang="ko-KR" altLang="en-US" sz="2400" dirty="0">
                    <a:solidFill>
                      <a:srgbClr val="7C82D2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분류모델</a:t>
                </a:r>
                <a:r>
                  <a:rPr lang="en-US" altLang="ko-KR" sz="2400" dirty="0">
                    <a:solidFill>
                      <a:srgbClr val="7C82D2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)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07F525D-87BD-40E9-AE4D-AF55358D946F}"/>
                  </a:ext>
                </a:extLst>
              </p:cNvPr>
              <p:cNvSpPr txBox="1"/>
              <p:nvPr/>
            </p:nvSpPr>
            <p:spPr>
              <a:xfrm>
                <a:off x="2427390" y="2461930"/>
                <a:ext cx="1772435" cy="830997"/>
              </a:xfrm>
              <a:prstGeom prst="rect">
                <a:avLst/>
              </a:prstGeom>
              <a:solidFill>
                <a:srgbClr val="D9E1F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rgbClr val="7C82D2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K </a:t>
                </a:r>
                <a:r>
                  <a:rPr lang="ko-KR" altLang="en-US" sz="2400" dirty="0">
                    <a:solidFill>
                      <a:srgbClr val="7C82D2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최근접 이웃</a:t>
                </a:r>
                <a:endParaRPr lang="en-US" altLang="ko-KR" sz="2400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r>
                  <a:rPr lang="en-US" altLang="ko-KR" sz="2400" dirty="0">
                    <a:solidFill>
                      <a:srgbClr val="7C82D2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(</a:t>
                </a:r>
                <a:r>
                  <a:rPr lang="ko-KR" altLang="en-US" sz="2400" dirty="0">
                    <a:solidFill>
                      <a:srgbClr val="7C82D2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군집화 모델</a:t>
                </a:r>
                <a:r>
                  <a:rPr lang="en-US" altLang="ko-KR" sz="2400" dirty="0">
                    <a:solidFill>
                      <a:srgbClr val="7C82D2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5A0E216-D96E-4337-A257-6D01E617BEB5}"/>
                  </a:ext>
                </a:extLst>
              </p:cNvPr>
              <p:cNvSpPr txBox="1"/>
              <p:nvPr/>
            </p:nvSpPr>
            <p:spPr>
              <a:xfrm>
                <a:off x="609840" y="2461930"/>
                <a:ext cx="1481925" cy="830997"/>
              </a:xfrm>
              <a:prstGeom prst="rect">
                <a:avLst/>
              </a:prstGeom>
              <a:solidFill>
                <a:srgbClr val="D9E1F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rgbClr val="7C82D2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결정 트리</a:t>
                </a:r>
                <a:endParaRPr lang="en-US" altLang="ko-KR" sz="2400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r>
                  <a:rPr lang="en-US" altLang="ko-KR" sz="2400" dirty="0">
                    <a:solidFill>
                      <a:srgbClr val="7C82D2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(</a:t>
                </a:r>
                <a:r>
                  <a:rPr lang="ko-KR" altLang="en-US" sz="2400" dirty="0">
                    <a:solidFill>
                      <a:srgbClr val="7C82D2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분류모델</a:t>
                </a:r>
                <a:r>
                  <a:rPr lang="en-US" altLang="ko-KR" sz="2400" dirty="0">
                    <a:solidFill>
                      <a:srgbClr val="7C82D2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)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5644A4D-BDF3-418F-8CC3-83715A3DF2F9}"/>
                  </a:ext>
                </a:extLst>
              </p:cNvPr>
              <p:cNvSpPr txBox="1"/>
              <p:nvPr/>
            </p:nvSpPr>
            <p:spPr>
              <a:xfrm>
                <a:off x="609840" y="1738131"/>
                <a:ext cx="6127748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Data set</a:t>
                </a:r>
              </a:p>
            </p:txBody>
          </p:sp>
          <p:cxnSp>
            <p:nvCxnSpPr>
              <p:cNvPr id="72" name="직선 화살표 연결선 71">
                <a:extLst>
                  <a:ext uri="{FF2B5EF4-FFF2-40B4-BE49-F238E27FC236}">
                    <a16:creationId xmlns:a16="http://schemas.microsoft.com/office/drawing/2014/main" id="{627224B7-CA8C-4675-A87E-2D4DCE7899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57560" y="2213762"/>
                <a:ext cx="1" cy="2655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2430D57F-4677-464B-B72D-CB3E35A246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8432" y="2210574"/>
                <a:ext cx="1" cy="2655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화살표 연결선 73">
                <a:extLst>
                  <a:ext uri="{FF2B5EF4-FFF2-40B4-BE49-F238E27FC236}">
                    <a16:creationId xmlns:a16="http://schemas.microsoft.com/office/drawing/2014/main" id="{413ABC5C-F057-4A96-9B40-E8FE6A515A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9306" y="2210574"/>
                <a:ext cx="1" cy="2655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BEB7D7A-4CBF-46E6-95F5-45CB3F9A09C1}"/>
                  </a:ext>
                </a:extLst>
              </p:cNvPr>
              <p:cNvSpPr txBox="1"/>
              <p:nvPr/>
            </p:nvSpPr>
            <p:spPr>
              <a:xfrm>
                <a:off x="2083032" y="4155124"/>
                <a:ext cx="2807588" cy="46166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5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chemeClr val="accent5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new Data set</a:t>
                </a:r>
              </a:p>
            </p:txBody>
          </p:sp>
          <p:sp>
            <p:nvSpPr>
              <p:cNvPr id="47" name="화살표: 굽음 46">
                <a:extLst>
                  <a:ext uri="{FF2B5EF4-FFF2-40B4-BE49-F238E27FC236}">
                    <a16:creationId xmlns:a16="http://schemas.microsoft.com/office/drawing/2014/main" id="{3167082D-A8E9-4923-A55C-3D985EA04365}"/>
                  </a:ext>
                </a:extLst>
              </p:cNvPr>
              <p:cNvSpPr/>
              <p:nvPr/>
            </p:nvSpPr>
            <p:spPr>
              <a:xfrm flipV="1">
                <a:off x="1455955" y="3882971"/>
                <a:ext cx="722231" cy="646332"/>
              </a:xfrm>
              <a:prstGeom prst="bentArrow">
                <a:avLst>
                  <a:gd name="adj1" fmla="val 29613"/>
                  <a:gd name="adj2" fmla="val 25000"/>
                  <a:gd name="adj3" fmla="val 25000"/>
                  <a:gd name="adj4" fmla="val 43750"/>
                </a:avLst>
              </a:prstGeom>
              <a:solidFill>
                <a:srgbClr val="3F48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화살표: 굽음 48">
                <a:extLst>
                  <a:ext uri="{FF2B5EF4-FFF2-40B4-BE49-F238E27FC236}">
                    <a16:creationId xmlns:a16="http://schemas.microsoft.com/office/drawing/2014/main" id="{E86F0560-9D3B-4BF7-BC4C-86D4F9717970}"/>
                  </a:ext>
                </a:extLst>
              </p:cNvPr>
              <p:cNvSpPr/>
              <p:nvPr/>
            </p:nvSpPr>
            <p:spPr>
              <a:xfrm flipH="1" flipV="1">
                <a:off x="4795470" y="3886332"/>
                <a:ext cx="722231" cy="646332"/>
              </a:xfrm>
              <a:prstGeom prst="bentArrow">
                <a:avLst>
                  <a:gd name="adj1" fmla="val 29613"/>
                  <a:gd name="adj2" fmla="val 25000"/>
                  <a:gd name="adj3" fmla="val 25000"/>
                  <a:gd name="adj4" fmla="val 43750"/>
                </a:avLst>
              </a:prstGeom>
              <a:solidFill>
                <a:srgbClr val="3F48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화살표: 위쪽 44">
                <a:extLst>
                  <a:ext uri="{FF2B5EF4-FFF2-40B4-BE49-F238E27FC236}">
                    <a16:creationId xmlns:a16="http://schemas.microsoft.com/office/drawing/2014/main" id="{6951BA9D-7376-4365-ABD2-6FAEA76B10BC}"/>
                  </a:ext>
                </a:extLst>
              </p:cNvPr>
              <p:cNvSpPr/>
              <p:nvPr/>
            </p:nvSpPr>
            <p:spPr>
              <a:xfrm flipV="1">
                <a:off x="3072176" y="3889806"/>
                <a:ext cx="829301" cy="326972"/>
              </a:xfrm>
              <a:prstGeom prst="upArrow">
                <a:avLst>
                  <a:gd name="adj1" fmla="val 74721"/>
                  <a:gd name="adj2" fmla="val 50695"/>
                </a:avLst>
              </a:prstGeom>
              <a:solidFill>
                <a:srgbClr val="3F48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3F888D4-73AA-4F01-8EB5-624964AEFD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1" t="3551" r="39134" b="67632"/>
          <a:stretch/>
        </p:blipFill>
        <p:spPr>
          <a:xfrm>
            <a:off x="4229482" y="442209"/>
            <a:ext cx="4900824" cy="3302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D7A07E7-16B1-4D7C-8AEC-82AEB0A5E5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892" t="28300" b="42884"/>
          <a:stretch/>
        </p:blipFill>
        <p:spPr>
          <a:xfrm>
            <a:off x="7741040" y="733337"/>
            <a:ext cx="4730717" cy="33028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CD342657-6BCE-46DD-A878-CDCFFB2168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929" r="56146" b="39255"/>
          <a:stretch/>
        </p:blipFill>
        <p:spPr>
          <a:xfrm>
            <a:off x="4043472" y="782913"/>
            <a:ext cx="3697568" cy="3302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27AA4CA-EE99-40CD-A131-447D1717ED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111" r="40772" b="13115"/>
          <a:stretch/>
        </p:blipFill>
        <p:spPr>
          <a:xfrm>
            <a:off x="4024840" y="1059319"/>
            <a:ext cx="5105466" cy="34888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B7569C7-D989-48A4-A88D-F0CB877FE605}"/>
              </a:ext>
            </a:extLst>
          </p:cNvPr>
          <p:cNvSpPr txBox="1"/>
          <p:nvPr/>
        </p:nvSpPr>
        <p:spPr>
          <a:xfrm>
            <a:off x="563859" y="224358"/>
            <a:ext cx="37715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  <a:r>
              <a:rPr lang="ko-KR" altLang="en-US" sz="4000" dirty="0" err="1">
                <a:solidFill>
                  <a:srgbClr val="7030A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스태킹</a:t>
            </a:r>
            <a:r>
              <a:rPr lang="en-US" altLang="ko-KR" sz="3200" dirty="0">
                <a:solidFill>
                  <a:srgbClr val="7030A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(Stacking)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lang="en-US" altLang="ko-KR" sz="3200" dirty="0">
                <a:solidFill>
                  <a:srgbClr val="7030A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ko-KR" altLang="en-US" sz="4000" dirty="0">
              <a:solidFill>
                <a:srgbClr val="7030A0"/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D413CEE-8826-4C7D-A13D-EF3F3E0A3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23" y="2003763"/>
            <a:ext cx="10100180" cy="437279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4137291-4238-4F8D-B210-662BE88ECBCF}"/>
              </a:ext>
            </a:extLst>
          </p:cNvPr>
          <p:cNvSpPr/>
          <p:nvPr/>
        </p:nvSpPr>
        <p:spPr>
          <a:xfrm>
            <a:off x="1350802" y="1690567"/>
            <a:ext cx="1481925" cy="5507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</a:t>
            </a:r>
            <a:r>
              <a:rPr lang="en-US" altLang="ko-KR" sz="28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2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D230498-2AF6-42E0-9529-E95A2549ACE4}"/>
              </a:ext>
            </a:extLst>
          </p:cNvPr>
          <p:cNvGrpSpPr/>
          <p:nvPr/>
        </p:nvGrpSpPr>
        <p:grpSpPr>
          <a:xfrm>
            <a:off x="4229479" y="2358189"/>
            <a:ext cx="2871470" cy="3638350"/>
            <a:chOff x="4229479" y="2358189"/>
            <a:chExt cx="2871470" cy="3638350"/>
          </a:xfrm>
        </p:grpSpPr>
        <p:sp>
          <p:nvSpPr>
            <p:cNvPr id="14" name="평행 사변형 13">
              <a:extLst>
                <a:ext uri="{FF2B5EF4-FFF2-40B4-BE49-F238E27FC236}">
                  <a16:creationId xmlns:a16="http://schemas.microsoft.com/office/drawing/2014/main" id="{6C1B33E9-D773-4746-879A-476927621321}"/>
                </a:ext>
              </a:extLst>
            </p:cNvPr>
            <p:cNvSpPr/>
            <p:nvPr/>
          </p:nvSpPr>
          <p:spPr>
            <a:xfrm rot="16200000" flipV="1">
              <a:off x="3582590" y="3005078"/>
              <a:ext cx="3638350" cy="2344571"/>
            </a:xfrm>
            <a:prstGeom prst="parallelogram">
              <a:avLst>
                <a:gd name="adj" fmla="val 27438"/>
              </a:avLst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CF13FF0-1AEA-44EF-8A7C-8C72713F5679}"/>
                </a:ext>
              </a:extLst>
            </p:cNvPr>
            <p:cNvSpPr txBox="1"/>
            <p:nvPr/>
          </p:nvSpPr>
          <p:spPr>
            <a:xfrm rot="20623910">
              <a:off x="4419494" y="5598738"/>
              <a:ext cx="26814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800" dirty="0">
                  <a:solidFill>
                    <a:schemeClr val="accent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모델 별 도출된 예측 레이블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97951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Tm="5477">
        <p14:pan dir="u"/>
      </p:transition>
    </mc:Choice>
    <mc:Fallback>
      <p:transition spd="slow" advTm="54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59259E-6 L 0.1039 2.59259E-6 C 0.15052 2.59259E-6 0.20807 0.12176 0.20807 0.22176 L 0.20807 0.44467 " pathEditMode="relative" rAng="0" ptsTypes="AAAA">
                                      <p:cBhvr>
                                        <p:cTn id="10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04" y="2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4.44444E-6 L 0.05899 -4.44444E-6 C 0.08555 -4.44444E-6 0.11823 0.13843 0.11823 0.2507 L 0.11823 0.50301 " pathEditMode="relative" rAng="0" ptsTypes="AAAA">
                                      <p:cBhvr>
                                        <p:cTn id="14" dur="1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11" y="25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48148E-6 L -0.11003 1.48148E-6 C -0.15938 1.48148E-6 -0.21993 0.16504 -0.21993 0.2993 L -0.21993 0.59907 " pathEditMode="relative" rAng="0" ptsTypes="AAAA">
                                      <p:cBhvr>
                                        <p:cTn id="1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03" y="2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1.11111E-6 L 0.03477 -1.11111E-6 C 0.05026 -1.11111E-6 0.06953 0.17732 0.06953 0.3213 L 0.06953 0.64283 " pathEditMode="relative" rAng="0" ptsTypes="AAAA">
                                      <p:cBhvr>
                                        <p:cTn id="2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7" y="3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왼쪽 대괄호 46">
            <a:extLst>
              <a:ext uri="{FF2B5EF4-FFF2-40B4-BE49-F238E27FC236}">
                <a16:creationId xmlns:a16="http://schemas.microsoft.com/office/drawing/2014/main" id="{47B26BF1-D00E-4714-B51C-5C87E077B822}"/>
              </a:ext>
            </a:extLst>
          </p:cNvPr>
          <p:cNvSpPr/>
          <p:nvPr/>
        </p:nvSpPr>
        <p:spPr>
          <a:xfrm>
            <a:off x="905899" y="-115208"/>
            <a:ext cx="425117" cy="692723"/>
          </a:xfrm>
          <a:prstGeom prst="leftBracket">
            <a:avLst>
              <a:gd name="adj" fmla="val 0"/>
            </a:avLst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C987C55-A252-43B0-85EA-079FFA164C40}"/>
              </a:ext>
            </a:extLst>
          </p:cNvPr>
          <p:cNvSpPr txBox="1"/>
          <p:nvPr/>
        </p:nvSpPr>
        <p:spPr>
          <a:xfrm>
            <a:off x="1110350" y="-28854"/>
            <a:ext cx="14989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EAB2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dirty="0">
                <a:solidFill>
                  <a:srgbClr val="EAB2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응용 모델</a:t>
            </a:r>
            <a:r>
              <a:rPr lang="en-US" altLang="ko-KR" sz="2400" dirty="0">
                <a:solidFill>
                  <a:srgbClr val="EAB2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400" dirty="0">
              <a:solidFill>
                <a:srgbClr val="EAB2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A711CB-C54D-4B71-A488-79E4165E146F}"/>
              </a:ext>
            </a:extLst>
          </p:cNvPr>
          <p:cNvSpPr txBox="1"/>
          <p:nvPr/>
        </p:nvSpPr>
        <p:spPr>
          <a:xfrm>
            <a:off x="4239320" y="317126"/>
            <a:ext cx="772793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과적합을 개선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하기</a:t>
            </a:r>
            <a:r>
              <a:rPr lang="ko-KR" altLang="en-US" sz="2000" dirty="0"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위해 최종 메타 모델을 위한 데이터 세트를 만들 때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교차 검증 기반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으로 예측된 결과 데이터 세트를 이용하는 방식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8215E84-63AE-456C-979B-F89A7B2BF1A4}"/>
              </a:ext>
            </a:extLst>
          </p:cNvPr>
          <p:cNvSpPr txBox="1"/>
          <p:nvPr/>
        </p:nvSpPr>
        <p:spPr>
          <a:xfrm>
            <a:off x="876173" y="301014"/>
            <a:ext cx="370980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000" dirty="0">
                <a:highlight>
                  <a:srgbClr val="FFC0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CV</a:t>
            </a:r>
            <a:r>
              <a:rPr lang="ko-KR" altLang="en-US" sz="3000" dirty="0">
                <a:highlight>
                  <a:srgbClr val="FFC0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세트 기반의 </a:t>
            </a:r>
            <a:r>
              <a:rPr lang="ko-KR" altLang="en-US" sz="3000" dirty="0" err="1">
                <a:highlight>
                  <a:srgbClr val="FFC0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스태킹</a:t>
            </a:r>
            <a:endParaRPr lang="en-US" altLang="ko-KR" sz="3000" dirty="0">
              <a:highlight>
                <a:srgbClr val="FFC000"/>
              </a:highligh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319445A-DD0E-445B-B91C-860F8E4CB9D8}"/>
              </a:ext>
            </a:extLst>
          </p:cNvPr>
          <p:cNvGrpSpPr/>
          <p:nvPr/>
        </p:nvGrpSpPr>
        <p:grpSpPr>
          <a:xfrm>
            <a:off x="0" y="34554"/>
            <a:ext cx="6757685" cy="3266528"/>
            <a:chOff x="0" y="34554"/>
            <a:chExt cx="6757685" cy="3266528"/>
          </a:xfrm>
        </p:grpSpPr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4B486E97-FA80-4160-B0C7-8A7B9107B5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4" b="3758"/>
            <a:stretch/>
          </p:blipFill>
          <p:spPr bwMode="auto">
            <a:xfrm>
              <a:off x="0" y="34554"/>
              <a:ext cx="6757685" cy="3266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052F3BC2-8865-4EC0-853D-DA21CB3F6DE4}"/>
                </a:ext>
              </a:extLst>
            </p:cNvPr>
            <p:cNvSpPr/>
            <p:nvPr/>
          </p:nvSpPr>
          <p:spPr>
            <a:xfrm>
              <a:off x="103977" y="301014"/>
              <a:ext cx="360000" cy="36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234888C-6801-49E5-9828-14529A5E733A}"/>
              </a:ext>
            </a:extLst>
          </p:cNvPr>
          <p:cNvGrpSpPr/>
          <p:nvPr/>
        </p:nvGrpSpPr>
        <p:grpSpPr>
          <a:xfrm>
            <a:off x="9939" y="3249000"/>
            <a:ext cx="6359075" cy="3608999"/>
            <a:chOff x="9939" y="3249000"/>
            <a:chExt cx="6359075" cy="3608999"/>
          </a:xfrm>
        </p:grpSpPr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59839991-B799-4B4F-B453-18C9E32687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0" t="3525"/>
            <a:stretch/>
          </p:blipFill>
          <p:spPr bwMode="auto">
            <a:xfrm>
              <a:off x="9939" y="3301082"/>
              <a:ext cx="6359075" cy="3556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386984E9-2AFD-492E-9820-2C8ED191FC07}"/>
                </a:ext>
              </a:extLst>
            </p:cNvPr>
            <p:cNvSpPr/>
            <p:nvPr/>
          </p:nvSpPr>
          <p:spPr>
            <a:xfrm>
              <a:off x="103977" y="3249000"/>
              <a:ext cx="360000" cy="36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9371126-E059-4823-9F9E-B271CF2BE588}"/>
              </a:ext>
            </a:extLst>
          </p:cNvPr>
          <p:cNvGrpSpPr/>
          <p:nvPr/>
        </p:nvGrpSpPr>
        <p:grpSpPr>
          <a:xfrm>
            <a:off x="6315932" y="2087540"/>
            <a:ext cx="5866129" cy="3206157"/>
            <a:chOff x="6315932" y="2087540"/>
            <a:chExt cx="5866129" cy="3206157"/>
          </a:xfrm>
        </p:grpSpPr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798FB65F-C85D-455D-8548-631ACA6F7D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66" r="3410"/>
            <a:stretch/>
          </p:blipFill>
          <p:spPr bwMode="auto">
            <a:xfrm>
              <a:off x="6315932" y="2140909"/>
              <a:ext cx="5866129" cy="3152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2A09B9CA-097E-4BB7-A916-35EC9E9DC875}"/>
                </a:ext>
              </a:extLst>
            </p:cNvPr>
            <p:cNvSpPr/>
            <p:nvPr/>
          </p:nvSpPr>
          <p:spPr>
            <a:xfrm>
              <a:off x="6577685" y="2087540"/>
              <a:ext cx="360000" cy="36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42097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Tm="1451">
        <p14:pan dir="u"/>
      </p:transition>
    </mc:Choice>
    <mc:Fallback>
      <p:transition spd="slow" advTm="14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왼쪽 대괄호 39">
            <a:extLst>
              <a:ext uri="{FF2B5EF4-FFF2-40B4-BE49-F238E27FC236}">
                <a16:creationId xmlns:a16="http://schemas.microsoft.com/office/drawing/2014/main" id="{7CAC5977-18B5-41D3-87A7-066F99678B31}"/>
              </a:ext>
            </a:extLst>
          </p:cNvPr>
          <p:cNvSpPr/>
          <p:nvPr/>
        </p:nvSpPr>
        <p:spPr>
          <a:xfrm>
            <a:off x="940592" y="-146787"/>
            <a:ext cx="425117" cy="743553"/>
          </a:xfrm>
          <a:prstGeom prst="leftBracket">
            <a:avLst>
              <a:gd name="adj" fmla="val 0"/>
            </a:avLst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C987C55-A252-43B0-85EA-079FFA164C40}"/>
              </a:ext>
            </a:extLst>
          </p:cNvPr>
          <p:cNvSpPr txBox="1"/>
          <p:nvPr/>
        </p:nvSpPr>
        <p:spPr>
          <a:xfrm>
            <a:off x="1110350" y="-28854"/>
            <a:ext cx="14989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EAB2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dirty="0">
                <a:solidFill>
                  <a:srgbClr val="EAB2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응용 모델</a:t>
            </a:r>
            <a:r>
              <a:rPr lang="en-US" altLang="ko-KR" sz="2400" dirty="0">
                <a:solidFill>
                  <a:srgbClr val="EAB2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400" dirty="0">
              <a:solidFill>
                <a:srgbClr val="EAB2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A711CB-C54D-4B71-A488-79E4165E146F}"/>
              </a:ext>
            </a:extLst>
          </p:cNvPr>
          <p:cNvSpPr txBox="1"/>
          <p:nvPr/>
        </p:nvSpPr>
        <p:spPr>
          <a:xfrm>
            <a:off x="4239320" y="317126"/>
            <a:ext cx="772793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과적합을 개선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하기</a:t>
            </a:r>
            <a:r>
              <a:rPr lang="ko-KR" altLang="en-US" sz="2000" dirty="0"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위해 최종 메타 모델을 위한 데이터 세트를 만들 때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교차 검증 기반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으로 예측된 결과 데이터 세트를 이용하는 방식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8215E84-63AE-456C-979B-F89A7B2BF1A4}"/>
              </a:ext>
            </a:extLst>
          </p:cNvPr>
          <p:cNvSpPr txBox="1"/>
          <p:nvPr/>
        </p:nvSpPr>
        <p:spPr>
          <a:xfrm>
            <a:off x="876173" y="301014"/>
            <a:ext cx="370980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000" dirty="0">
                <a:highlight>
                  <a:srgbClr val="FFC0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CV</a:t>
            </a:r>
            <a:r>
              <a:rPr lang="ko-KR" altLang="en-US" sz="3000" dirty="0">
                <a:highlight>
                  <a:srgbClr val="FFC0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세트 기반의 </a:t>
            </a:r>
            <a:r>
              <a:rPr lang="ko-KR" altLang="en-US" sz="3000" dirty="0" err="1">
                <a:highlight>
                  <a:srgbClr val="FFC0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스태킹</a:t>
            </a:r>
            <a:endParaRPr lang="en-US" altLang="ko-KR" sz="3000" dirty="0">
              <a:highlight>
                <a:srgbClr val="FFC000"/>
              </a:highligh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A660B7D-DE29-47CD-822A-E7FC51867E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7" b="5020"/>
          <a:stretch/>
        </p:blipFill>
        <p:spPr bwMode="auto">
          <a:xfrm>
            <a:off x="674795" y="1287160"/>
            <a:ext cx="10596388" cy="5499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타원 57">
            <a:extLst>
              <a:ext uri="{FF2B5EF4-FFF2-40B4-BE49-F238E27FC236}">
                <a16:creationId xmlns:a16="http://schemas.microsoft.com/office/drawing/2014/main" id="{052F3BC2-8865-4EC0-853D-DA21CB3F6DE4}"/>
              </a:ext>
            </a:extLst>
          </p:cNvPr>
          <p:cNvSpPr/>
          <p:nvPr/>
        </p:nvSpPr>
        <p:spPr>
          <a:xfrm>
            <a:off x="860367" y="2888672"/>
            <a:ext cx="360000" cy="36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386984E9-2AFD-492E-9820-2C8ED191FC07}"/>
              </a:ext>
            </a:extLst>
          </p:cNvPr>
          <p:cNvSpPr/>
          <p:nvPr/>
        </p:nvSpPr>
        <p:spPr>
          <a:xfrm>
            <a:off x="2017117" y="4929590"/>
            <a:ext cx="360000" cy="36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A09B9CA-097E-4BB7-A916-35EC9E9DC875}"/>
              </a:ext>
            </a:extLst>
          </p:cNvPr>
          <p:cNvSpPr/>
          <p:nvPr/>
        </p:nvSpPr>
        <p:spPr>
          <a:xfrm>
            <a:off x="5511726" y="6180874"/>
            <a:ext cx="360000" cy="36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5659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Tm="542">
        <p14:pan dir="u"/>
      </p:transition>
    </mc:Choice>
    <mc:Fallback>
      <p:transition spd="slow" advTm="542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왼쪽 대괄호 84">
            <a:extLst>
              <a:ext uri="{FF2B5EF4-FFF2-40B4-BE49-F238E27FC236}">
                <a16:creationId xmlns:a16="http://schemas.microsoft.com/office/drawing/2014/main" id="{41470972-1D37-46BB-8DB0-BC495D96E8B8}"/>
              </a:ext>
            </a:extLst>
          </p:cNvPr>
          <p:cNvSpPr/>
          <p:nvPr/>
        </p:nvSpPr>
        <p:spPr>
          <a:xfrm>
            <a:off x="1707268" y="5324053"/>
            <a:ext cx="259372" cy="783031"/>
          </a:xfrm>
          <a:prstGeom prst="leftBracket">
            <a:avLst>
              <a:gd name="adj" fmla="val 0"/>
            </a:avLst>
          </a:prstGeom>
          <a:ln w="38100">
            <a:solidFill>
              <a:srgbClr val="F390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574DB3E-4D43-42E5-948B-B3288275883A}"/>
              </a:ext>
            </a:extLst>
          </p:cNvPr>
          <p:cNvSpPr txBox="1"/>
          <p:nvPr/>
        </p:nvSpPr>
        <p:spPr>
          <a:xfrm>
            <a:off x="2305310" y="613227"/>
            <a:ext cx="42147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사이킷런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200" dirty="0" err="1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VotingClassifier</a:t>
            </a:r>
            <a:r>
              <a:rPr lang="en-US" altLang="ko-KR" sz="22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2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클래스</a:t>
            </a:r>
            <a:endParaRPr lang="en-US" altLang="ko-KR" sz="2200" dirty="0">
              <a:solidFill>
                <a:srgbClr val="00B05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486C2FE-DC13-4667-8688-B829A4A6DD3F}"/>
              </a:ext>
            </a:extLst>
          </p:cNvPr>
          <p:cNvGrpSpPr/>
          <p:nvPr/>
        </p:nvGrpSpPr>
        <p:grpSpPr>
          <a:xfrm>
            <a:off x="1230100" y="1091044"/>
            <a:ext cx="263571" cy="938497"/>
            <a:chOff x="1311777" y="1472665"/>
            <a:chExt cx="432000" cy="3955983"/>
          </a:xfrm>
        </p:grpSpPr>
        <p:sp>
          <p:nvSpPr>
            <p:cNvPr id="44" name="왼쪽 대괄호 43">
              <a:extLst>
                <a:ext uri="{FF2B5EF4-FFF2-40B4-BE49-F238E27FC236}">
                  <a16:creationId xmlns:a16="http://schemas.microsoft.com/office/drawing/2014/main" id="{30C2C2C9-FF97-4AC3-9CDF-CFFF3CA83754}"/>
                </a:ext>
              </a:extLst>
            </p:cNvPr>
            <p:cNvSpPr/>
            <p:nvPr/>
          </p:nvSpPr>
          <p:spPr>
            <a:xfrm>
              <a:off x="1311777" y="1472665"/>
              <a:ext cx="425117" cy="3955983"/>
            </a:xfrm>
            <a:prstGeom prst="leftBracket">
              <a:avLst>
                <a:gd name="adj" fmla="val 0"/>
              </a:avLst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8649C7A4-444D-4CF3-B07E-8A7D3FD23D47}"/>
                </a:ext>
              </a:extLst>
            </p:cNvPr>
            <p:cNvCxnSpPr>
              <a:cxnSpLocks/>
            </p:cNvCxnSpPr>
            <p:nvPr/>
          </p:nvCxnSpPr>
          <p:spPr>
            <a:xfrm>
              <a:off x="1311777" y="3789503"/>
              <a:ext cx="432000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F2F6F8E-DD73-4A4B-B20E-279872595FD9}"/>
              </a:ext>
            </a:extLst>
          </p:cNvPr>
          <p:cNvSpPr txBox="1"/>
          <p:nvPr/>
        </p:nvSpPr>
        <p:spPr>
          <a:xfrm>
            <a:off x="577515" y="518364"/>
            <a:ext cx="1934679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r>
              <a:rPr lang="ko-KR" altLang="en-US" sz="2800" dirty="0" err="1">
                <a:solidFill>
                  <a:srgbClr val="7030A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보팅</a:t>
            </a:r>
            <a:r>
              <a:rPr lang="en-US" altLang="ko-KR" sz="2000" dirty="0">
                <a:solidFill>
                  <a:srgbClr val="7030A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(Voting) </a:t>
            </a:r>
            <a:endParaRPr lang="ko-KR" altLang="en-US" sz="2800" dirty="0">
              <a:solidFill>
                <a:srgbClr val="7030A0"/>
              </a:solidFill>
            </a:endParaRPr>
          </a:p>
        </p:txBody>
      </p:sp>
      <p:sp>
        <p:nvSpPr>
          <p:cNvPr id="55" name="왼쪽 대괄호 54">
            <a:extLst>
              <a:ext uri="{FF2B5EF4-FFF2-40B4-BE49-F238E27FC236}">
                <a16:creationId xmlns:a16="http://schemas.microsoft.com/office/drawing/2014/main" id="{4E9CC09B-7667-471E-80C6-1F74E75C477D}"/>
              </a:ext>
            </a:extLst>
          </p:cNvPr>
          <p:cNvSpPr/>
          <p:nvPr/>
        </p:nvSpPr>
        <p:spPr>
          <a:xfrm>
            <a:off x="221381" y="798894"/>
            <a:ext cx="425117" cy="5733110"/>
          </a:xfrm>
          <a:prstGeom prst="leftBracket">
            <a:avLst>
              <a:gd name="adj" fmla="val 0"/>
            </a:avLst>
          </a:prstGeom>
          <a:ln w="38100">
            <a:solidFill>
              <a:srgbClr val="4CB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4341EB6-211E-49BB-9BA1-8D923C94A37C}"/>
              </a:ext>
            </a:extLst>
          </p:cNvPr>
          <p:cNvSpPr txBox="1"/>
          <p:nvPr/>
        </p:nvSpPr>
        <p:spPr>
          <a:xfrm>
            <a:off x="1489472" y="1433786"/>
            <a:ext cx="11767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하드</a:t>
            </a:r>
            <a:r>
              <a:rPr lang="en-US" altLang="ko-KR" sz="2000" dirty="0"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보팅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A8879D4-D25A-47F6-BCA4-BE7727E10E25}"/>
              </a:ext>
            </a:extLst>
          </p:cNvPr>
          <p:cNvSpPr txBox="1"/>
          <p:nvPr/>
        </p:nvSpPr>
        <p:spPr>
          <a:xfrm>
            <a:off x="1489472" y="1823862"/>
            <a:ext cx="1436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소프트</a:t>
            </a:r>
            <a:r>
              <a:rPr lang="en-US" altLang="ko-KR" sz="2000" dirty="0"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보팅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D5C9AD7-E486-43F6-9D39-ACC2AE623441}"/>
              </a:ext>
            </a:extLst>
          </p:cNvPr>
          <p:cNvSpPr txBox="1"/>
          <p:nvPr/>
        </p:nvSpPr>
        <p:spPr>
          <a:xfrm>
            <a:off x="663994" y="1005005"/>
            <a:ext cx="16605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err="1">
                <a:highlight>
                  <a:srgbClr val="FFC0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보팅</a:t>
            </a:r>
            <a:r>
              <a:rPr lang="ko-KR" altLang="en-US" sz="2000" dirty="0">
                <a:highlight>
                  <a:srgbClr val="FFC0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유형</a:t>
            </a:r>
            <a:endParaRPr lang="en-US" altLang="ko-KR" sz="2000" dirty="0">
              <a:highlight>
                <a:srgbClr val="FFC000"/>
              </a:highligh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5" name="왼쪽 대괄호 64">
            <a:extLst>
              <a:ext uri="{FF2B5EF4-FFF2-40B4-BE49-F238E27FC236}">
                <a16:creationId xmlns:a16="http://schemas.microsoft.com/office/drawing/2014/main" id="{DDAC5BEF-EFBC-43A1-9AFC-8E89DE36DB98}"/>
              </a:ext>
            </a:extLst>
          </p:cNvPr>
          <p:cNvSpPr/>
          <p:nvPr/>
        </p:nvSpPr>
        <p:spPr>
          <a:xfrm>
            <a:off x="1230100" y="3002502"/>
            <a:ext cx="246958" cy="302871"/>
          </a:xfrm>
          <a:prstGeom prst="leftBracket">
            <a:avLst>
              <a:gd name="adj" fmla="val 0"/>
            </a:avLst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4801BBF-F8E8-4BD8-8E7D-E3ECC259395D}"/>
              </a:ext>
            </a:extLst>
          </p:cNvPr>
          <p:cNvSpPr txBox="1"/>
          <p:nvPr/>
        </p:nvSpPr>
        <p:spPr>
          <a:xfrm>
            <a:off x="1489472" y="3116707"/>
            <a:ext cx="22164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부트 </a:t>
            </a:r>
            <a:r>
              <a:rPr lang="ko-KR" altLang="en-US" sz="2000" dirty="0" err="1"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스트래핑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68EA9BF-AB6E-4E70-87F0-6DD7CF932B8E}"/>
              </a:ext>
            </a:extLst>
          </p:cNvPr>
          <p:cNvSpPr txBox="1"/>
          <p:nvPr/>
        </p:nvSpPr>
        <p:spPr>
          <a:xfrm>
            <a:off x="438878" y="2786823"/>
            <a:ext cx="23092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highlight>
                  <a:srgbClr val="FFC0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샘플링 유형</a:t>
            </a:r>
            <a:endParaRPr lang="en-US" altLang="ko-KR" sz="2000" dirty="0">
              <a:highlight>
                <a:srgbClr val="FFC000"/>
              </a:highligh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9C8C5A0-6B6C-47A0-98F5-E9E6DC0CD8DD}"/>
              </a:ext>
            </a:extLst>
          </p:cNvPr>
          <p:cNvSpPr txBox="1"/>
          <p:nvPr/>
        </p:nvSpPr>
        <p:spPr>
          <a:xfrm>
            <a:off x="577515" y="2322352"/>
            <a:ext cx="21830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lang="ko-KR" altLang="en-US" sz="2800" dirty="0" err="1">
                <a:solidFill>
                  <a:srgbClr val="7030A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배깅</a:t>
            </a:r>
            <a:r>
              <a:rPr lang="en-US" altLang="ko-KR" sz="2000" dirty="0">
                <a:solidFill>
                  <a:srgbClr val="7030A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(Bagging) </a:t>
            </a:r>
            <a:endParaRPr lang="ko-KR" altLang="en-US" sz="2800" dirty="0">
              <a:solidFill>
                <a:srgbClr val="7030A0"/>
              </a:solidFill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EBF2621B-EA08-4C9A-9F1C-49C56B64103F}"/>
              </a:ext>
            </a:extLst>
          </p:cNvPr>
          <p:cNvCxnSpPr>
            <a:cxnSpLocks/>
          </p:cNvCxnSpPr>
          <p:nvPr/>
        </p:nvCxnSpPr>
        <p:spPr>
          <a:xfrm>
            <a:off x="197628" y="2591729"/>
            <a:ext cx="448870" cy="0"/>
          </a:xfrm>
          <a:prstGeom prst="line">
            <a:avLst/>
          </a:prstGeom>
          <a:ln w="38100">
            <a:solidFill>
              <a:srgbClr val="4CB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왼쪽 대괄호 71">
            <a:extLst>
              <a:ext uri="{FF2B5EF4-FFF2-40B4-BE49-F238E27FC236}">
                <a16:creationId xmlns:a16="http://schemas.microsoft.com/office/drawing/2014/main" id="{89F483DF-53F1-481A-8B46-62A64D576D3E}"/>
              </a:ext>
            </a:extLst>
          </p:cNvPr>
          <p:cNvSpPr/>
          <p:nvPr/>
        </p:nvSpPr>
        <p:spPr>
          <a:xfrm>
            <a:off x="1222408" y="4496053"/>
            <a:ext cx="255239" cy="828000"/>
          </a:xfrm>
          <a:prstGeom prst="leftBracket">
            <a:avLst>
              <a:gd name="adj" fmla="val 0"/>
            </a:avLst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761911D8-0262-4BD7-AEDE-0CC7C060147C}"/>
              </a:ext>
            </a:extLst>
          </p:cNvPr>
          <p:cNvCxnSpPr>
            <a:cxnSpLocks/>
          </p:cNvCxnSpPr>
          <p:nvPr/>
        </p:nvCxnSpPr>
        <p:spPr>
          <a:xfrm>
            <a:off x="1222408" y="4852802"/>
            <a:ext cx="25937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556DFE69-27D0-4326-AEBA-50A7883B2D09}"/>
              </a:ext>
            </a:extLst>
          </p:cNvPr>
          <p:cNvSpPr txBox="1"/>
          <p:nvPr/>
        </p:nvSpPr>
        <p:spPr>
          <a:xfrm>
            <a:off x="1489472" y="4656763"/>
            <a:ext cx="24646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에이다 </a:t>
            </a:r>
            <a:r>
              <a:rPr lang="ko-KR" altLang="en-US" sz="2000" dirty="0" err="1"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부스트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ECD0A3E-440C-48F6-BC0E-0B4AFD293688}"/>
              </a:ext>
            </a:extLst>
          </p:cNvPr>
          <p:cNvSpPr txBox="1"/>
          <p:nvPr/>
        </p:nvSpPr>
        <p:spPr>
          <a:xfrm>
            <a:off x="551797" y="4238008"/>
            <a:ext cx="23092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highlight>
                  <a:srgbClr val="FFC0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대표적인 모델</a:t>
            </a:r>
            <a:endParaRPr lang="en-US" altLang="ko-KR" sz="2000" dirty="0">
              <a:highlight>
                <a:srgbClr val="FFC000"/>
              </a:highligh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D945FEEA-5CEE-4B76-A426-BAC2DA1B80C8}"/>
              </a:ext>
            </a:extLst>
          </p:cNvPr>
          <p:cNvCxnSpPr>
            <a:cxnSpLocks/>
          </p:cNvCxnSpPr>
          <p:nvPr/>
        </p:nvCxnSpPr>
        <p:spPr>
          <a:xfrm>
            <a:off x="206496" y="4000667"/>
            <a:ext cx="448870" cy="0"/>
          </a:xfrm>
          <a:prstGeom prst="line">
            <a:avLst/>
          </a:prstGeom>
          <a:ln w="38100">
            <a:solidFill>
              <a:srgbClr val="4CB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6041209-0445-4227-A97F-E7B44124EE8D}"/>
              </a:ext>
            </a:extLst>
          </p:cNvPr>
          <p:cNvSpPr txBox="1"/>
          <p:nvPr/>
        </p:nvSpPr>
        <p:spPr>
          <a:xfrm>
            <a:off x="577515" y="3752992"/>
            <a:ext cx="26030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r>
              <a:rPr lang="ko-KR" altLang="en-US" sz="2800" dirty="0" err="1">
                <a:solidFill>
                  <a:srgbClr val="7030A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부스팅</a:t>
            </a:r>
            <a:r>
              <a:rPr lang="en-US" altLang="ko-KR" sz="2000" dirty="0">
                <a:solidFill>
                  <a:srgbClr val="7030A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(Boosting) </a:t>
            </a:r>
            <a:endParaRPr lang="ko-KR" altLang="en-US" sz="2800" dirty="0">
              <a:solidFill>
                <a:srgbClr val="7030A0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03661FF-FA17-4EB8-AE21-AAD5F05CAC77}"/>
              </a:ext>
            </a:extLst>
          </p:cNvPr>
          <p:cNvSpPr txBox="1"/>
          <p:nvPr/>
        </p:nvSpPr>
        <p:spPr>
          <a:xfrm>
            <a:off x="1497064" y="5127232"/>
            <a:ext cx="1908383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2000" dirty="0" err="1"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그래디언</a:t>
            </a:r>
            <a:r>
              <a:rPr lang="ko-KR" altLang="en-US" sz="2000" dirty="0"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부스트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3F43FC88-DCDD-4706-AA07-2E6336E3C5BE}"/>
              </a:ext>
            </a:extLst>
          </p:cNvPr>
          <p:cNvCxnSpPr>
            <a:cxnSpLocks/>
          </p:cNvCxnSpPr>
          <p:nvPr/>
        </p:nvCxnSpPr>
        <p:spPr>
          <a:xfrm>
            <a:off x="1707268" y="5727097"/>
            <a:ext cx="259372" cy="0"/>
          </a:xfrm>
          <a:prstGeom prst="line">
            <a:avLst/>
          </a:prstGeom>
          <a:ln w="38100">
            <a:solidFill>
              <a:srgbClr val="F390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9ABC97F5-52A1-4A05-B24F-09E2F61BAF7B}"/>
              </a:ext>
            </a:extLst>
          </p:cNvPr>
          <p:cNvSpPr txBox="1"/>
          <p:nvPr/>
        </p:nvSpPr>
        <p:spPr>
          <a:xfrm>
            <a:off x="1925053" y="5525484"/>
            <a:ext cx="1812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1E7C8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XGBoost</a:t>
            </a:r>
            <a:endParaRPr lang="en-US" altLang="ko-KR" dirty="0">
              <a:solidFill>
                <a:srgbClr val="1E7C8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8E0D489-E79E-4448-8E5A-6D712D54C8E4}"/>
              </a:ext>
            </a:extLst>
          </p:cNvPr>
          <p:cNvSpPr txBox="1"/>
          <p:nvPr/>
        </p:nvSpPr>
        <p:spPr>
          <a:xfrm>
            <a:off x="1925053" y="5906971"/>
            <a:ext cx="1912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1E7C8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LightGBM</a:t>
            </a:r>
            <a:endParaRPr lang="en-US" altLang="ko-KR" dirty="0">
              <a:solidFill>
                <a:srgbClr val="1E7C8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DBC955C-89FA-4787-9284-1679CBB77F1D}"/>
              </a:ext>
            </a:extLst>
          </p:cNvPr>
          <p:cNvSpPr txBox="1"/>
          <p:nvPr/>
        </p:nvSpPr>
        <p:spPr>
          <a:xfrm>
            <a:off x="585207" y="6249416"/>
            <a:ext cx="37715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  <a:r>
              <a:rPr lang="ko-KR" altLang="en-US" sz="2800" dirty="0" err="1">
                <a:solidFill>
                  <a:srgbClr val="7030A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스태킹</a:t>
            </a:r>
            <a:r>
              <a:rPr lang="en-US" altLang="ko-KR" sz="2000" dirty="0">
                <a:solidFill>
                  <a:srgbClr val="7030A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(Stacking): </a:t>
            </a:r>
            <a:endParaRPr lang="ko-KR" altLang="en-US" sz="2800" dirty="0">
              <a:solidFill>
                <a:srgbClr val="7030A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C3D9F6C-00C4-4517-981E-5CC2F7EA8101}"/>
              </a:ext>
            </a:extLst>
          </p:cNvPr>
          <p:cNvSpPr txBox="1"/>
          <p:nvPr/>
        </p:nvSpPr>
        <p:spPr>
          <a:xfrm>
            <a:off x="2590192" y="1852541"/>
            <a:ext cx="65582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dirty="0" err="1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VotingClassifier</a:t>
            </a:r>
            <a:r>
              <a:rPr lang="en-US" altLang="ko-KR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>
                <a:solidFill>
                  <a:srgbClr val="4CBFC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estimators=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여러 분류기 입력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], </a:t>
            </a:r>
            <a:r>
              <a:rPr lang="en-US" altLang="ko-KR" dirty="0">
                <a:solidFill>
                  <a:srgbClr val="4CBFC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voting=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“soft” </a:t>
            </a:r>
            <a:r>
              <a:rPr lang="en-US" altLang="ko-KR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30BC958-FABF-4A30-9974-B9EABC1C3644}"/>
              </a:ext>
            </a:extLst>
          </p:cNvPr>
          <p:cNvSpPr txBox="1"/>
          <p:nvPr/>
        </p:nvSpPr>
        <p:spPr>
          <a:xfrm>
            <a:off x="2777015" y="3100085"/>
            <a:ext cx="89918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dirty="0" err="1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RandomForestClassifier</a:t>
            </a:r>
            <a:r>
              <a:rPr lang="en-US" altLang="ko-KR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 err="1">
                <a:solidFill>
                  <a:srgbClr val="4CBFC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n_estimators</a:t>
            </a:r>
            <a:r>
              <a:rPr lang="en-US" altLang="ko-KR" dirty="0">
                <a:solidFill>
                  <a:srgbClr val="4CBFC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결정트리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개수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], </a:t>
            </a:r>
            <a:r>
              <a:rPr lang="en-US" altLang="ko-KR" dirty="0" err="1">
                <a:solidFill>
                  <a:srgbClr val="4CBFC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max_featuresing</a:t>
            </a:r>
            <a:r>
              <a:rPr lang="en-US" altLang="ko-KR" dirty="0">
                <a:solidFill>
                  <a:srgbClr val="4CBFC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최대 피처개수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],</a:t>
            </a:r>
          </a:p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en-US" altLang="ko-KR" dirty="0" err="1">
                <a:solidFill>
                  <a:srgbClr val="4CBFC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max_depth</a:t>
            </a:r>
            <a:r>
              <a:rPr lang="en-US" altLang="ko-KR" dirty="0">
                <a:solidFill>
                  <a:srgbClr val="4CBFC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깊이 개수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 </a:t>
            </a:r>
            <a:r>
              <a:rPr lang="en-US" altLang="ko-KR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9FA36AF-2FC3-41EB-B5EE-F017A477A0C3}"/>
              </a:ext>
            </a:extLst>
          </p:cNvPr>
          <p:cNvSpPr txBox="1"/>
          <p:nvPr/>
        </p:nvSpPr>
        <p:spPr>
          <a:xfrm>
            <a:off x="2430435" y="2419752"/>
            <a:ext cx="518314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사이킷런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200" dirty="0" err="1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RandomForestClassifier</a:t>
            </a:r>
            <a:r>
              <a:rPr lang="en-US" altLang="ko-KR" sz="22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2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클래스</a:t>
            </a:r>
            <a:endParaRPr lang="en-US" altLang="ko-KR" sz="2200" dirty="0">
              <a:solidFill>
                <a:srgbClr val="00B05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76D9DC6-FEBA-4CFF-B79D-158FF9DC976F}"/>
              </a:ext>
            </a:extLst>
          </p:cNvPr>
          <p:cNvSpPr txBox="1"/>
          <p:nvPr/>
        </p:nvSpPr>
        <p:spPr>
          <a:xfrm>
            <a:off x="2430435" y="1442893"/>
            <a:ext cx="8741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dirty="0" err="1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VotingClassifier</a:t>
            </a:r>
            <a:r>
              <a:rPr lang="en-US" altLang="ko-KR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>
                <a:solidFill>
                  <a:srgbClr val="4CBFC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estimators=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여러 분류기 입력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], </a:t>
            </a:r>
            <a:r>
              <a:rPr lang="en-US" altLang="ko-KR" dirty="0">
                <a:solidFill>
                  <a:srgbClr val="4CBFC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voting=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“hard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또는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(default)” </a:t>
            </a:r>
            <a:r>
              <a:rPr lang="en-US" altLang="ko-KR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5666E76-09FF-420D-9872-2ED8DB15CAAF}"/>
              </a:ext>
            </a:extLst>
          </p:cNvPr>
          <p:cNvSpPr txBox="1"/>
          <p:nvPr/>
        </p:nvSpPr>
        <p:spPr>
          <a:xfrm>
            <a:off x="2851434" y="5085631"/>
            <a:ext cx="572432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사이킷런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200" dirty="0" err="1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GrandientBoostingClassifier</a:t>
            </a:r>
            <a:r>
              <a:rPr lang="en-US" altLang="ko-KR" sz="22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2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클래스</a:t>
            </a:r>
            <a:endParaRPr lang="en-US" altLang="ko-KR" sz="2200" dirty="0">
              <a:solidFill>
                <a:srgbClr val="00B05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A384CD6-D80A-496E-847C-8446BA34977C}"/>
              </a:ext>
            </a:extLst>
          </p:cNvPr>
          <p:cNvGrpSpPr/>
          <p:nvPr/>
        </p:nvGrpSpPr>
        <p:grpSpPr>
          <a:xfrm>
            <a:off x="2884273" y="3758477"/>
            <a:ext cx="9136563" cy="1328885"/>
            <a:chOff x="2884273" y="3758477"/>
            <a:chExt cx="9136563" cy="132888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62A5ADE-7DDE-47C6-A764-3B64317C7992}"/>
                </a:ext>
              </a:extLst>
            </p:cNvPr>
            <p:cNvGrpSpPr/>
            <p:nvPr/>
          </p:nvGrpSpPr>
          <p:grpSpPr>
            <a:xfrm>
              <a:off x="2884273" y="3930004"/>
              <a:ext cx="8750957" cy="1157358"/>
              <a:chOff x="2402221" y="3709992"/>
              <a:chExt cx="8750957" cy="115735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245FF21-5CA3-4D02-B50A-EF6F78F08510}"/>
                  </a:ext>
                </a:extLst>
              </p:cNvPr>
              <p:cNvSpPr/>
              <p:nvPr/>
            </p:nvSpPr>
            <p:spPr>
              <a:xfrm>
                <a:off x="3245196" y="3709992"/>
                <a:ext cx="7907982" cy="115735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3D21CC0B-9CAE-4715-B0EA-85D78F7D450B}"/>
                  </a:ext>
                </a:extLst>
              </p:cNvPr>
              <p:cNvSpPr txBox="1"/>
              <p:nvPr/>
            </p:nvSpPr>
            <p:spPr>
              <a:xfrm>
                <a:off x="2402221" y="3779516"/>
                <a:ext cx="4551128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*'</a:t>
                </a:r>
                <a:r>
                  <a:rPr lang="ko-KR" altLang="en-US" sz="2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경사 </a:t>
                </a:r>
                <a:r>
                  <a:rPr lang="ko-KR" altLang="en-US" sz="2200" dirty="0" err="1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하강법</a:t>
                </a:r>
                <a:r>
                  <a:rPr lang="en-US" altLang="ko-KR" sz="2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' </a:t>
                </a:r>
                <a:r>
                  <a:rPr lang="ko-KR" altLang="en-US" sz="22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파라미터</a:t>
                </a:r>
                <a:endParaRPr lang="en-US" altLang="ko-KR" sz="2200" dirty="0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3AC3E6BD-F4E7-4A8D-A873-7F00E308B6CF}"/>
                  </a:ext>
                </a:extLst>
              </p:cNvPr>
              <p:cNvSpPr txBox="1"/>
              <p:nvPr/>
            </p:nvSpPr>
            <p:spPr>
              <a:xfrm>
                <a:off x="3340718" y="4130643"/>
                <a:ext cx="781246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: </a:t>
                </a:r>
                <a:r>
                  <a:rPr lang="en-US" altLang="ko-KR" dirty="0" err="1">
                    <a:solidFill>
                      <a:srgbClr val="00B05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GrandientBoostingClassifier</a:t>
                </a:r>
                <a:r>
                  <a:rPr lang="en-US" altLang="ko-KR" dirty="0">
                    <a:solidFill>
                      <a:srgbClr val="00B05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(</a:t>
                </a:r>
                <a:r>
                  <a:rPr lang="en-US" altLang="ko-KR" dirty="0">
                    <a:solidFill>
                      <a:schemeClr val="accent6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:r>
                  <a:rPr lang="en-US" altLang="ko-KR" dirty="0">
                    <a:solidFill>
                      <a:srgbClr val="4CBFCF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loss=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[</a:t>
                </a:r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비용함수 지정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],</a:t>
                </a:r>
              </a:p>
              <a:p>
                <a:r>
                  <a:rPr lang="en-US" altLang="ko-KR" dirty="0">
                    <a:solidFill>
                      <a:srgbClr val="4CBFCF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 </a:t>
                </a:r>
                <a:r>
                  <a:rPr lang="en-US" altLang="ko-KR" dirty="0" err="1">
                    <a:solidFill>
                      <a:srgbClr val="4CBFCF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learning_rate</a:t>
                </a:r>
                <a:r>
                  <a:rPr lang="en-US" altLang="ko-KR" dirty="0">
                    <a:solidFill>
                      <a:srgbClr val="4CBFCF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=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[</a:t>
                </a:r>
                <a:r>
                  <a:rPr lang="ko-KR" altLang="en-US" dirty="0" err="1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오류값을</a:t>
                </a:r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보정하는 </a:t>
                </a:r>
                <a:r>
                  <a:rPr lang="ko-KR" altLang="en-US" dirty="0" err="1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학습률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], </a:t>
                </a:r>
                <a:r>
                  <a:rPr lang="ko-KR" altLang="en-US" dirty="0">
                    <a:solidFill>
                      <a:srgbClr val="4CBFCF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나머지 파라미터는 </a:t>
                </a:r>
                <a:r>
                  <a:rPr lang="ko-KR" altLang="en-US" dirty="0" err="1">
                    <a:solidFill>
                      <a:srgbClr val="4CBFCF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결정트리</a:t>
                </a:r>
                <a:r>
                  <a:rPr lang="ko-KR" altLang="en-US" dirty="0">
                    <a:solidFill>
                      <a:srgbClr val="4CBFCF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인자와 동일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:r>
                  <a:rPr lang="en-US" altLang="ko-KR" dirty="0">
                    <a:solidFill>
                      <a:srgbClr val="00B05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)</a:t>
                </a:r>
              </a:p>
            </p:txBody>
          </p:sp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C5EB918-C4FB-4B38-99B6-F3800E052B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 l="5677" t="2708" r="51931" b="52110"/>
            <a:stretch/>
          </p:blipFill>
          <p:spPr>
            <a:xfrm rot="12230700">
              <a:off x="10607008" y="3758477"/>
              <a:ext cx="1413828" cy="623146"/>
            </a:xfrm>
            <a:prstGeom prst="rect">
              <a:avLst/>
            </a:prstGeom>
          </p:spPr>
        </p:pic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7C655C5D-685B-4BDF-9DC1-0D881905F3D2}"/>
              </a:ext>
            </a:extLst>
          </p:cNvPr>
          <p:cNvSpPr txBox="1"/>
          <p:nvPr/>
        </p:nvSpPr>
        <p:spPr>
          <a:xfrm>
            <a:off x="2817672" y="5546637"/>
            <a:ext cx="9040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사이킷런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 err="1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XGBoost</a:t>
            </a:r>
            <a:r>
              <a:rPr lang="en-US" altLang="ko-KR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클래스</a:t>
            </a:r>
            <a:endParaRPr lang="en-US" altLang="ko-KR" dirty="0">
              <a:solidFill>
                <a:srgbClr val="00B05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A8C961F-71CF-47F4-A4B6-1524324070B5}"/>
              </a:ext>
            </a:extLst>
          </p:cNvPr>
          <p:cNvSpPr txBox="1"/>
          <p:nvPr/>
        </p:nvSpPr>
        <p:spPr>
          <a:xfrm>
            <a:off x="2873201" y="5910573"/>
            <a:ext cx="5183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사이킷런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 err="1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LGBMClassifier</a:t>
            </a:r>
            <a:r>
              <a:rPr lang="en-US" altLang="ko-KR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클래스</a:t>
            </a:r>
            <a:endParaRPr lang="en-US" altLang="ko-KR" dirty="0">
              <a:solidFill>
                <a:srgbClr val="00B05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530B85E-ADA4-42A7-B3F0-72FFB5BE8BCD}"/>
              </a:ext>
            </a:extLst>
          </p:cNvPr>
          <p:cNvSpPr txBox="1"/>
          <p:nvPr/>
        </p:nvSpPr>
        <p:spPr>
          <a:xfrm>
            <a:off x="2987702" y="6355994"/>
            <a:ext cx="41456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highlight>
                  <a:srgbClr val="FFC0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기본 </a:t>
            </a:r>
            <a:r>
              <a:rPr lang="ko-KR" altLang="en-US" sz="2000" dirty="0" err="1">
                <a:highlight>
                  <a:srgbClr val="FFC0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스태깅</a:t>
            </a:r>
            <a:r>
              <a:rPr lang="ko-KR" altLang="en-US" sz="2000" dirty="0">
                <a:highlight>
                  <a:srgbClr val="FFC0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모델 </a:t>
            </a:r>
            <a:r>
              <a:rPr lang="en-US" altLang="ko-KR" sz="2000" dirty="0">
                <a:highlight>
                  <a:srgbClr val="FFC0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CV</a:t>
            </a:r>
            <a:r>
              <a:rPr lang="ko-KR" altLang="en-US" sz="2000" dirty="0">
                <a:highlight>
                  <a:srgbClr val="FFC0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세트 기반의 </a:t>
            </a:r>
            <a:r>
              <a:rPr lang="ko-KR" altLang="en-US" sz="2000" dirty="0" err="1">
                <a:highlight>
                  <a:srgbClr val="FFC0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스태킹</a:t>
            </a:r>
            <a:endParaRPr lang="en-US" altLang="ko-KR" sz="2000" dirty="0">
              <a:highlight>
                <a:srgbClr val="FFC000"/>
              </a:highligh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78C22B1-9167-4C21-A694-43BED57C09C3}"/>
              </a:ext>
            </a:extLst>
          </p:cNvPr>
          <p:cNvSpPr txBox="1"/>
          <p:nvPr/>
        </p:nvSpPr>
        <p:spPr>
          <a:xfrm>
            <a:off x="282321" y="84117"/>
            <a:ext cx="53099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highlight>
                  <a:srgbClr val="4CBFCF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간단한 앙상블 모델 함수 및 파라미터 정리</a:t>
            </a:r>
            <a:endParaRPr lang="en-US" altLang="ko-KR" sz="2400" dirty="0">
              <a:highlight>
                <a:srgbClr val="4CBFCF"/>
              </a:highligh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0087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0"/>
    </mc:Choice>
    <mc:Fallback>
      <p:transition spd="slow" advTm="1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C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보노보노 ppt : 네이버 블로그">
            <a:extLst>
              <a:ext uri="{FF2B5EF4-FFF2-40B4-BE49-F238E27FC236}">
                <a16:creationId xmlns:a16="http://schemas.microsoft.com/office/drawing/2014/main" id="{C508D11C-880A-4113-8A39-F25DF3FD9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410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1D0D9A-4DC4-4CF7-8890-369ACD7B00D8}"/>
              </a:ext>
            </a:extLst>
          </p:cNvPr>
          <p:cNvSpPr txBox="1"/>
          <p:nvPr/>
        </p:nvSpPr>
        <p:spPr>
          <a:xfrm>
            <a:off x="-444371" y="2409342"/>
            <a:ext cx="73553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" panose="02030600000101010101" pitchFamily="18" charset="-127"/>
                <a:ea typeface="궁서" panose="02030600000101010101" pitchFamily="18" charset="-127"/>
              </a:rPr>
              <a:t>4.5</a:t>
            </a:r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" panose="02030600000101010101" pitchFamily="18" charset="-127"/>
                <a:ea typeface="궁서" panose="02030600000101010101" pitchFamily="18" charset="-127"/>
              </a:rPr>
              <a:t> 성능 향상을 위한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846DB-A154-4C4F-AD95-2409C77441FD}"/>
              </a:ext>
            </a:extLst>
          </p:cNvPr>
          <p:cNvSpPr txBox="1"/>
          <p:nvPr/>
        </p:nvSpPr>
        <p:spPr>
          <a:xfrm>
            <a:off x="162027" y="3910422"/>
            <a:ext cx="73553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" panose="02030600000101010101" pitchFamily="18" charset="-127"/>
                <a:ea typeface="궁서" panose="02030600000101010101" pitchFamily="18" charset="-127"/>
              </a:rPr>
              <a:t>- </a:t>
            </a:r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" panose="02030600000101010101" pitchFamily="18" charset="-127"/>
                <a:ea typeface="궁서" panose="02030600000101010101" pitchFamily="18" charset="-127"/>
              </a:rPr>
              <a:t>앙상블</a:t>
            </a:r>
            <a:endPara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B35C18-D239-4BE1-A0BA-04B1BDC27F0C}"/>
              </a:ext>
            </a:extLst>
          </p:cNvPr>
          <p:cNvSpPr txBox="1"/>
          <p:nvPr/>
        </p:nvSpPr>
        <p:spPr>
          <a:xfrm>
            <a:off x="162028" y="3249965"/>
            <a:ext cx="37939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tx1">
                    <a:alpha val="3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" panose="02030600000101010101" pitchFamily="18" charset="-127"/>
                <a:ea typeface="궁서" panose="02030600000101010101" pitchFamily="18" charset="-127"/>
              </a:rPr>
              <a:t>- </a:t>
            </a:r>
            <a:r>
              <a:rPr lang="ko-KR" altLang="en-US" sz="3200" dirty="0">
                <a:solidFill>
                  <a:schemeClr val="tx1">
                    <a:alpha val="3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궁서" panose="02030600000101010101" pitchFamily="18" charset="-127"/>
                <a:ea typeface="궁서" panose="02030600000101010101" pitchFamily="18" charset="-127"/>
              </a:rPr>
              <a:t>로그 정규화</a:t>
            </a:r>
          </a:p>
        </p:txBody>
      </p:sp>
    </p:spTree>
    <p:extLst>
      <p:ext uri="{BB962C8B-B14F-4D97-AF65-F5344CB8AC3E}">
        <p14:creationId xmlns:p14="http://schemas.microsoft.com/office/powerpoint/2010/main" val="383232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"/>
    </mc:Choice>
    <mc:Fallback>
      <p:transition spd="slow" advTm="22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9E458AB-547F-48CC-9F2C-226B9E73C0A1}"/>
              </a:ext>
            </a:extLst>
          </p:cNvPr>
          <p:cNvSpPr txBox="1"/>
          <p:nvPr/>
        </p:nvSpPr>
        <p:spPr>
          <a:xfrm>
            <a:off x="344101" y="393482"/>
            <a:ext cx="46610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highlight>
                  <a:srgbClr val="4CBFCF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앙상블</a:t>
            </a:r>
            <a:r>
              <a:rPr lang="en-US" altLang="ko-KR" sz="3600" dirty="0">
                <a:highlight>
                  <a:srgbClr val="4CBFCF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(Ensemble)</a:t>
            </a:r>
            <a:r>
              <a:rPr lang="ko-KR" altLang="en-US" sz="3600" dirty="0">
                <a:highlight>
                  <a:srgbClr val="4CBFCF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학습</a:t>
            </a:r>
            <a:endParaRPr lang="en-US" altLang="ko-KR" sz="3600" dirty="0">
              <a:highlight>
                <a:srgbClr val="4CBFCF"/>
              </a:highligh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2A27B39-1316-44DA-849A-413E9484CCF6}"/>
              </a:ext>
            </a:extLst>
          </p:cNvPr>
          <p:cNvSpPr txBox="1"/>
          <p:nvPr/>
        </p:nvSpPr>
        <p:spPr>
          <a:xfrm>
            <a:off x="739602" y="1039813"/>
            <a:ext cx="112704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주어진 데이터를 이용하여 여러 개의 서로 다른 예측 모형을 생성한 후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이러한 </a:t>
            </a:r>
            <a:r>
              <a:rPr lang="ko-KR" altLang="en-US" sz="2400" dirty="0"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예측 모형의 예측 결과를 종합하여 하나의 최종 예측결과를 도출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 내는 방법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603E4C-D1ED-4F2D-B57E-2F5B85242724}"/>
              </a:ext>
            </a:extLst>
          </p:cNvPr>
          <p:cNvSpPr txBox="1"/>
          <p:nvPr/>
        </p:nvSpPr>
        <p:spPr>
          <a:xfrm>
            <a:off x="886474" y="2802222"/>
            <a:ext cx="102461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'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목표변수의 형태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'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따라 </a:t>
            </a:r>
            <a:r>
              <a:rPr lang="ko-KR" altLang="en-US" sz="2400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분류분석에도 사용 가능</a:t>
            </a:r>
            <a:r>
              <a:rPr lang="en-US" altLang="ko-KR" sz="3200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en-US" altLang="ko-KR" sz="2400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 </a:t>
            </a:r>
            <a:r>
              <a:rPr lang="ko-KR" altLang="en-US" sz="2400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회귀분석에도 사용 가능</a:t>
            </a:r>
            <a:r>
              <a:rPr lang="en-US" altLang="ko-KR" sz="2400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 </a:t>
            </a:r>
          </a:p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분류분석에 사용한다면 </a:t>
            </a:r>
            <a:r>
              <a:rPr lang="ko-KR" altLang="en-US" sz="2400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분류 앙상블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 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회귀분석에 사용한다면 </a:t>
            </a:r>
            <a:r>
              <a:rPr lang="ko-KR" altLang="en-US" sz="2400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회귀 앙상블</a:t>
            </a:r>
            <a:r>
              <a:rPr lang="en-US" altLang="ko-KR" sz="3200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 </a:t>
            </a:r>
            <a:endParaRPr lang="en-US" altLang="ko-KR" sz="2400" dirty="0">
              <a:solidFill>
                <a:schemeClr val="accent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But,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현실적으로 앙상블 모형은 대부분 분류 모형에서 사용되고 있다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 </a:t>
            </a:r>
            <a:endParaRPr lang="en-US" altLang="ko-KR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E3CC59-8786-4FA7-9CCD-395CAFFDA15E}"/>
              </a:ext>
            </a:extLst>
          </p:cNvPr>
          <p:cNvSpPr txBox="1"/>
          <p:nvPr/>
        </p:nvSpPr>
        <p:spPr>
          <a:xfrm>
            <a:off x="895907" y="2255531"/>
            <a:ext cx="51609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Q: </a:t>
            </a:r>
            <a:r>
              <a:rPr lang="ko-KR" altLang="en-US" sz="2800" dirty="0"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앙상블 회귀모델</a:t>
            </a:r>
            <a:r>
              <a:rPr lang="en-US" altLang="ko-KR" sz="2800" dirty="0"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vs </a:t>
            </a:r>
            <a:r>
              <a:rPr lang="ko-KR" altLang="en-US" sz="2800" dirty="0"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분류모델</a:t>
            </a:r>
            <a:r>
              <a:rPr lang="en-US" altLang="ko-KR" sz="2800" dirty="0"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</p:txBody>
      </p:sp>
      <p:sp>
        <p:nvSpPr>
          <p:cNvPr id="4" name="양쪽 대괄호 3">
            <a:extLst>
              <a:ext uri="{FF2B5EF4-FFF2-40B4-BE49-F238E27FC236}">
                <a16:creationId xmlns:a16="http://schemas.microsoft.com/office/drawing/2014/main" id="{19D5AA3D-F1C2-4234-9D0C-EBD2C792E563}"/>
              </a:ext>
            </a:extLst>
          </p:cNvPr>
          <p:cNvSpPr/>
          <p:nvPr/>
        </p:nvSpPr>
        <p:spPr>
          <a:xfrm>
            <a:off x="533995" y="2534478"/>
            <a:ext cx="11124011" cy="2107096"/>
          </a:xfrm>
          <a:prstGeom prst="bracketPair">
            <a:avLst/>
          </a:prstGeom>
          <a:ln w="38100">
            <a:solidFill>
              <a:srgbClr val="7BAD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E62FD2BC-CD88-4C29-BC14-573F492533C2}"/>
              </a:ext>
            </a:extLst>
          </p:cNvPr>
          <p:cNvCxnSpPr>
            <a:cxnSpLocks/>
          </p:cNvCxnSpPr>
          <p:nvPr/>
        </p:nvCxnSpPr>
        <p:spPr>
          <a:xfrm>
            <a:off x="879544" y="3329480"/>
            <a:ext cx="10260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AC2F0DDC-A9B3-4A0B-9061-05E343CCDE1F}"/>
              </a:ext>
            </a:extLst>
          </p:cNvPr>
          <p:cNvCxnSpPr>
            <a:cxnSpLocks/>
          </p:cNvCxnSpPr>
          <p:nvPr/>
        </p:nvCxnSpPr>
        <p:spPr>
          <a:xfrm>
            <a:off x="879544" y="3850681"/>
            <a:ext cx="10260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786602C7-6B57-4D62-8AE2-C335F5E4E416}"/>
              </a:ext>
            </a:extLst>
          </p:cNvPr>
          <p:cNvCxnSpPr>
            <a:cxnSpLocks/>
          </p:cNvCxnSpPr>
          <p:nvPr/>
        </p:nvCxnSpPr>
        <p:spPr>
          <a:xfrm>
            <a:off x="879544" y="4371882"/>
            <a:ext cx="10260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7532B331-0D0F-4BAC-9CEC-C7BB5FA58B7A}"/>
              </a:ext>
            </a:extLst>
          </p:cNvPr>
          <p:cNvSpPr txBox="1"/>
          <p:nvPr/>
        </p:nvSpPr>
        <p:spPr>
          <a:xfrm>
            <a:off x="972930" y="5279578"/>
            <a:ext cx="1024614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No!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또한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무조건 여러 개의 모델을 결합한다고 성능이 향상되지 않음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전반적으로 </a:t>
            </a:r>
            <a:r>
              <a:rPr lang="en-US" altLang="ko-KR" sz="2400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'</a:t>
            </a:r>
            <a:r>
              <a:rPr lang="ko-KR" altLang="en-US" sz="2400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단일</a:t>
            </a:r>
            <a:r>
              <a:rPr lang="en-US" altLang="ko-KR" sz="2400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'</a:t>
            </a:r>
            <a:r>
              <a:rPr lang="ko-KR" altLang="en-US" sz="2400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ML </a:t>
            </a:r>
            <a:r>
              <a:rPr lang="ko-KR" altLang="en-US" sz="2400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알고리즘보다 뛰어난 예측 성능이 좋은 것</a:t>
            </a:r>
            <a:r>
              <a:rPr lang="en-US" altLang="ko-KR" sz="3200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sz="2400" dirty="0">
              <a:solidFill>
                <a:schemeClr val="accent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530EF85-E455-4D1C-B1AC-93A6F46D7582}"/>
              </a:ext>
            </a:extLst>
          </p:cNvPr>
          <p:cNvSpPr txBox="1"/>
          <p:nvPr/>
        </p:nvSpPr>
        <p:spPr>
          <a:xfrm>
            <a:off x="895907" y="4811839"/>
            <a:ext cx="69162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Q: </a:t>
            </a:r>
            <a:r>
              <a:rPr lang="ko-KR" altLang="en-US" sz="2800" dirty="0"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앙상블 학습은 무조건 성능이 향상 되나요</a:t>
            </a:r>
            <a:r>
              <a:rPr lang="en-US" altLang="ko-KR" sz="2800" dirty="0"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</p:txBody>
      </p:sp>
      <p:sp>
        <p:nvSpPr>
          <p:cNvPr id="59" name="양쪽 대괄호 58">
            <a:extLst>
              <a:ext uri="{FF2B5EF4-FFF2-40B4-BE49-F238E27FC236}">
                <a16:creationId xmlns:a16="http://schemas.microsoft.com/office/drawing/2014/main" id="{88E96D11-C955-47B9-9CAD-0E3475BA8C1D}"/>
              </a:ext>
            </a:extLst>
          </p:cNvPr>
          <p:cNvSpPr/>
          <p:nvPr/>
        </p:nvSpPr>
        <p:spPr>
          <a:xfrm>
            <a:off x="586409" y="5088835"/>
            <a:ext cx="11071597" cy="1341625"/>
          </a:xfrm>
          <a:prstGeom prst="bracketPair">
            <a:avLst>
              <a:gd name="adj" fmla="val 21853"/>
            </a:avLst>
          </a:prstGeom>
          <a:ln w="38100">
            <a:solidFill>
              <a:srgbClr val="7BAD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F6AD0DFD-C257-45B9-8DD6-AA5443E075A7}"/>
              </a:ext>
            </a:extLst>
          </p:cNvPr>
          <p:cNvCxnSpPr>
            <a:cxnSpLocks/>
          </p:cNvCxnSpPr>
          <p:nvPr/>
        </p:nvCxnSpPr>
        <p:spPr>
          <a:xfrm>
            <a:off x="879544" y="5776459"/>
            <a:ext cx="10260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42473754-BF2D-4887-9C29-C59CB1ED5117}"/>
              </a:ext>
            </a:extLst>
          </p:cNvPr>
          <p:cNvCxnSpPr>
            <a:cxnSpLocks/>
          </p:cNvCxnSpPr>
          <p:nvPr/>
        </p:nvCxnSpPr>
        <p:spPr>
          <a:xfrm>
            <a:off x="879544" y="6297660"/>
            <a:ext cx="1026000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094617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1"/>
    </mc:Choice>
    <mc:Fallback>
      <p:transition spd="slow" advTm="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8" grpId="0"/>
      <p:bldP spid="4" grpId="0" animBg="1"/>
      <p:bldP spid="57" grpId="0"/>
      <p:bldP spid="58" grpId="0"/>
      <p:bldP spid="5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9E458AB-547F-48CC-9F2C-226B9E73C0A1}"/>
              </a:ext>
            </a:extLst>
          </p:cNvPr>
          <p:cNvSpPr txBox="1"/>
          <p:nvPr/>
        </p:nvSpPr>
        <p:spPr>
          <a:xfrm>
            <a:off x="55343" y="393482"/>
            <a:ext cx="46610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highlight>
                  <a:srgbClr val="4CBFCF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앙상블 학습의 </a:t>
            </a:r>
            <a:r>
              <a:rPr lang="en-US" altLang="ko-KR" sz="3600" dirty="0">
                <a:highlight>
                  <a:srgbClr val="4CBFCF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</a:t>
            </a:r>
            <a:r>
              <a:rPr lang="ko-KR" altLang="en-US" sz="3600" dirty="0">
                <a:highlight>
                  <a:srgbClr val="4CBFCF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유형</a:t>
            </a:r>
            <a:r>
              <a:rPr lang="en-US" altLang="ko-KR" sz="3600" dirty="0">
                <a:highlight>
                  <a:srgbClr val="4CBFCF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3C9615-8EB1-4FC1-94DF-AE6D49CE5770}"/>
              </a:ext>
            </a:extLst>
          </p:cNvPr>
          <p:cNvSpPr txBox="1"/>
          <p:nvPr/>
        </p:nvSpPr>
        <p:spPr>
          <a:xfrm>
            <a:off x="770696" y="1433520"/>
            <a:ext cx="33593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r>
              <a:rPr lang="ko-KR" altLang="en-US" sz="4000" dirty="0" err="1">
                <a:solidFill>
                  <a:srgbClr val="7030A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보팅</a:t>
            </a:r>
            <a:r>
              <a:rPr lang="en-US" altLang="ko-KR" sz="3200" dirty="0">
                <a:solidFill>
                  <a:srgbClr val="7030A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(Voting) </a:t>
            </a:r>
            <a:endParaRPr lang="ko-KR" altLang="en-US" sz="4000" dirty="0">
              <a:solidFill>
                <a:srgbClr val="7030A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A6AF9E-51BB-43B1-A0DB-464FAB215DD0}"/>
              </a:ext>
            </a:extLst>
          </p:cNvPr>
          <p:cNvSpPr txBox="1"/>
          <p:nvPr/>
        </p:nvSpPr>
        <p:spPr>
          <a:xfrm>
            <a:off x="7620053" y="1539743"/>
            <a:ext cx="35182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같은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데이터 세트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왼쪽 대괄호 16">
            <a:extLst>
              <a:ext uri="{FF2B5EF4-FFF2-40B4-BE49-F238E27FC236}">
                <a16:creationId xmlns:a16="http://schemas.microsoft.com/office/drawing/2014/main" id="{42675CA7-41FB-4129-B3D4-FAE05D353A72}"/>
              </a:ext>
            </a:extLst>
          </p:cNvPr>
          <p:cNvSpPr/>
          <p:nvPr/>
        </p:nvSpPr>
        <p:spPr>
          <a:xfrm>
            <a:off x="423512" y="1769166"/>
            <a:ext cx="425117" cy="5158405"/>
          </a:xfrm>
          <a:prstGeom prst="leftBracket">
            <a:avLst>
              <a:gd name="adj" fmla="val 0"/>
            </a:avLst>
          </a:prstGeom>
          <a:ln w="38100">
            <a:solidFill>
              <a:srgbClr val="4CB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7A69E36-3BFD-4E97-B66F-9A91DDD3FD47}"/>
              </a:ext>
            </a:extLst>
          </p:cNvPr>
          <p:cNvCxnSpPr>
            <a:cxnSpLocks/>
          </p:cNvCxnSpPr>
          <p:nvPr/>
        </p:nvCxnSpPr>
        <p:spPr>
          <a:xfrm>
            <a:off x="423512" y="2755352"/>
            <a:ext cx="448870" cy="0"/>
          </a:xfrm>
          <a:prstGeom prst="line">
            <a:avLst/>
          </a:prstGeom>
          <a:ln w="38100">
            <a:solidFill>
              <a:srgbClr val="4CB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4A711CB-C54D-4B71-A488-79E4165E146F}"/>
              </a:ext>
            </a:extLst>
          </p:cNvPr>
          <p:cNvSpPr txBox="1"/>
          <p:nvPr/>
        </p:nvSpPr>
        <p:spPr>
          <a:xfrm>
            <a:off x="1604809" y="3174558"/>
            <a:ext cx="91170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rgbClr val="F390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=&gt; </a:t>
            </a:r>
            <a:r>
              <a:rPr lang="ko-KR" altLang="en-US" sz="2800" dirty="0">
                <a:solidFill>
                  <a:srgbClr val="F390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여러 개의 분류기가 </a:t>
            </a:r>
            <a:r>
              <a:rPr lang="en-US" altLang="ko-KR" sz="2800" dirty="0">
                <a:solidFill>
                  <a:srgbClr val="F390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</a:t>
            </a:r>
            <a:r>
              <a:rPr lang="ko-KR" altLang="en-US" sz="2800" dirty="0">
                <a:solidFill>
                  <a:srgbClr val="F390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투표</a:t>
            </a:r>
            <a:r>
              <a:rPr lang="en-US" altLang="ko-KR" sz="2800" dirty="0">
                <a:solidFill>
                  <a:srgbClr val="F390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</a:t>
            </a:r>
            <a:r>
              <a:rPr lang="ko-KR" altLang="en-US" sz="2800" dirty="0">
                <a:solidFill>
                  <a:srgbClr val="F3905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통해 최종예측 결과를 결정하는 방식</a:t>
            </a:r>
            <a:endParaRPr lang="en-US" altLang="ko-KR" sz="2800" dirty="0">
              <a:solidFill>
                <a:srgbClr val="F39053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B9465C-CB1C-4A2D-85DC-B2B3431AE39D}"/>
              </a:ext>
            </a:extLst>
          </p:cNvPr>
          <p:cNvSpPr txBox="1"/>
          <p:nvPr/>
        </p:nvSpPr>
        <p:spPr>
          <a:xfrm>
            <a:off x="878284" y="2398677"/>
            <a:ext cx="33593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lang="ko-KR" altLang="en-US" sz="4000" dirty="0" err="1">
                <a:solidFill>
                  <a:srgbClr val="7030A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배깅</a:t>
            </a:r>
            <a:r>
              <a:rPr lang="en-US" altLang="ko-KR" sz="3200" dirty="0">
                <a:solidFill>
                  <a:srgbClr val="7030A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(Bagging) </a:t>
            </a:r>
            <a:endParaRPr lang="ko-KR" altLang="en-US" sz="4000" dirty="0">
              <a:solidFill>
                <a:srgbClr val="7030A0"/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3DBDC9E-1B61-4435-BE0E-B60AEA6D3C12}"/>
              </a:ext>
            </a:extLst>
          </p:cNvPr>
          <p:cNvCxnSpPr>
            <a:cxnSpLocks/>
          </p:cNvCxnSpPr>
          <p:nvPr/>
        </p:nvCxnSpPr>
        <p:spPr>
          <a:xfrm>
            <a:off x="878283" y="2265993"/>
            <a:ext cx="10260000" cy="0"/>
          </a:xfrm>
          <a:prstGeom prst="line">
            <a:avLst/>
          </a:prstGeom>
          <a:ln w="38100">
            <a:solidFill>
              <a:srgbClr val="B282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1AEAC8C-0DAA-4074-B1C4-64D36CDAD97C}"/>
              </a:ext>
            </a:extLst>
          </p:cNvPr>
          <p:cNvCxnSpPr>
            <a:cxnSpLocks/>
          </p:cNvCxnSpPr>
          <p:nvPr/>
        </p:nvCxnSpPr>
        <p:spPr>
          <a:xfrm>
            <a:off x="870869" y="1226745"/>
            <a:ext cx="10260000" cy="0"/>
          </a:xfrm>
          <a:prstGeom prst="line">
            <a:avLst/>
          </a:prstGeom>
          <a:ln w="38100">
            <a:solidFill>
              <a:srgbClr val="B282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06946FB-6496-4C24-BC14-439F0A95B690}"/>
              </a:ext>
            </a:extLst>
          </p:cNvPr>
          <p:cNvCxnSpPr>
            <a:cxnSpLocks/>
          </p:cNvCxnSpPr>
          <p:nvPr/>
        </p:nvCxnSpPr>
        <p:spPr>
          <a:xfrm>
            <a:off x="870869" y="1299633"/>
            <a:ext cx="10260000" cy="0"/>
          </a:xfrm>
          <a:prstGeom prst="line">
            <a:avLst/>
          </a:prstGeom>
          <a:ln w="38100">
            <a:solidFill>
              <a:srgbClr val="B282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C523E5F-B92D-42EB-A7D4-77B1EC2DF6E5}"/>
              </a:ext>
            </a:extLst>
          </p:cNvPr>
          <p:cNvCxnSpPr>
            <a:cxnSpLocks/>
          </p:cNvCxnSpPr>
          <p:nvPr/>
        </p:nvCxnSpPr>
        <p:spPr>
          <a:xfrm rot="16200000">
            <a:off x="3020925" y="1965992"/>
            <a:ext cx="2520000" cy="0"/>
          </a:xfrm>
          <a:prstGeom prst="line">
            <a:avLst/>
          </a:prstGeom>
          <a:ln w="38100">
            <a:solidFill>
              <a:srgbClr val="B282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2A27B39-1316-44DA-849A-413E9484CCF6}"/>
              </a:ext>
            </a:extLst>
          </p:cNvPr>
          <p:cNvSpPr txBox="1"/>
          <p:nvPr/>
        </p:nvSpPr>
        <p:spPr>
          <a:xfrm>
            <a:off x="4495729" y="648882"/>
            <a:ext cx="28301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rgbClr val="7030A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분류기 결합</a:t>
            </a:r>
            <a:endParaRPr lang="en-US" altLang="ko-KR" sz="3200" dirty="0">
              <a:solidFill>
                <a:srgbClr val="7030A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01F70E-DD66-494E-947C-DC0AE29109B6}"/>
              </a:ext>
            </a:extLst>
          </p:cNvPr>
          <p:cNvSpPr txBox="1"/>
          <p:nvPr/>
        </p:nvSpPr>
        <p:spPr>
          <a:xfrm>
            <a:off x="8030058" y="685038"/>
            <a:ext cx="28301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rgbClr val="7030A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세트 학습</a:t>
            </a:r>
            <a:endParaRPr lang="en-US" altLang="ko-KR" sz="3200" dirty="0">
              <a:solidFill>
                <a:srgbClr val="7030A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85C0F6-7A69-4BC8-9C5B-87191E2B0834}"/>
              </a:ext>
            </a:extLst>
          </p:cNvPr>
          <p:cNvSpPr txBox="1"/>
          <p:nvPr/>
        </p:nvSpPr>
        <p:spPr>
          <a:xfrm>
            <a:off x="4151684" y="1321725"/>
            <a:ext cx="351823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서로 다른 </a:t>
            </a:r>
            <a:endParaRPr lang="en-US" altLang="ko-KR" sz="2800" dirty="0">
              <a:solidFill>
                <a:schemeClr val="accent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알고리즘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EB1B840-12A3-4B1E-A2D8-2A8D4EAB490A}"/>
              </a:ext>
            </a:extLst>
          </p:cNvPr>
          <p:cNvCxnSpPr>
            <a:cxnSpLocks/>
          </p:cNvCxnSpPr>
          <p:nvPr/>
        </p:nvCxnSpPr>
        <p:spPr>
          <a:xfrm rot="16200000">
            <a:off x="3094522" y="1965992"/>
            <a:ext cx="2520000" cy="0"/>
          </a:xfrm>
          <a:prstGeom prst="line">
            <a:avLst/>
          </a:prstGeom>
          <a:ln w="38100">
            <a:solidFill>
              <a:srgbClr val="B282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A29C876-E4D2-4C1F-B721-C60CC435EEA8}"/>
              </a:ext>
            </a:extLst>
          </p:cNvPr>
          <p:cNvSpPr txBox="1"/>
          <p:nvPr/>
        </p:nvSpPr>
        <p:spPr>
          <a:xfrm>
            <a:off x="4124289" y="2287980"/>
            <a:ext cx="351823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같은 유형 </a:t>
            </a:r>
            <a:endParaRPr lang="en-US" altLang="ko-KR" sz="2800" dirty="0">
              <a:solidFill>
                <a:schemeClr val="accent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알고리즘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230DE7-6B96-4178-8221-FBB521EB4048}"/>
              </a:ext>
            </a:extLst>
          </p:cNvPr>
          <p:cNvSpPr txBox="1"/>
          <p:nvPr/>
        </p:nvSpPr>
        <p:spPr>
          <a:xfrm>
            <a:off x="7425597" y="2503423"/>
            <a:ext cx="38881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서로 다른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세트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A905A60-C032-4923-8B58-BA4C1F4C09EE}"/>
              </a:ext>
            </a:extLst>
          </p:cNvPr>
          <p:cNvGrpSpPr/>
          <p:nvPr/>
        </p:nvGrpSpPr>
        <p:grpSpPr>
          <a:xfrm>
            <a:off x="1752834" y="3715969"/>
            <a:ext cx="4536081" cy="2978319"/>
            <a:chOff x="1752834" y="3715969"/>
            <a:chExt cx="4536081" cy="2978319"/>
          </a:xfrm>
        </p:grpSpPr>
        <p:pic>
          <p:nvPicPr>
            <p:cNvPr id="1026" name="Picture 2" descr="분류 - 앙상블 (Ensemble) (1)">
              <a:extLst>
                <a:ext uri="{FF2B5EF4-FFF2-40B4-BE49-F238E27FC236}">
                  <a16:creationId xmlns:a16="http://schemas.microsoft.com/office/drawing/2014/main" id="{3B6C21C5-BCA9-4D1B-8C2C-CF78945188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27" b="14447"/>
            <a:stretch/>
          </p:blipFill>
          <p:spPr bwMode="auto">
            <a:xfrm>
              <a:off x="1752834" y="3715969"/>
              <a:ext cx="4150253" cy="297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EFBE6EB-B811-4957-9196-3B626FF7E816}"/>
                </a:ext>
              </a:extLst>
            </p:cNvPr>
            <p:cNvSpPr txBox="1"/>
            <p:nvPr/>
          </p:nvSpPr>
          <p:spPr>
            <a:xfrm>
              <a:off x="4485301" y="5213396"/>
              <a:ext cx="1678015" cy="646331"/>
            </a:xfrm>
            <a:prstGeom prst="rect">
              <a:avLst/>
            </a:prstGeom>
            <a:solidFill>
              <a:srgbClr val="D9E1F2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로지스틱 회귀</a:t>
              </a:r>
              <a:endParaRPr lang="en-US" altLang="ko-KR" dirty="0">
                <a:solidFill>
                  <a:srgbClr val="7C82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회귀</a:t>
              </a:r>
              <a:r>
                <a:rPr lang="en-US" altLang="ko-KR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or</a:t>
              </a:r>
              <a:r>
                <a:rPr lang="ko-KR" altLang="en-US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분류모델</a:t>
              </a:r>
              <a:r>
                <a:rPr lang="en-US" altLang="ko-KR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DA2878E-30EE-4F52-9B6A-C70692847641}"/>
                </a:ext>
              </a:extLst>
            </p:cNvPr>
            <p:cNvSpPr txBox="1"/>
            <p:nvPr/>
          </p:nvSpPr>
          <p:spPr>
            <a:xfrm>
              <a:off x="3105389" y="5213396"/>
              <a:ext cx="1350584" cy="646331"/>
            </a:xfrm>
            <a:prstGeom prst="rect">
              <a:avLst/>
            </a:prstGeom>
            <a:solidFill>
              <a:srgbClr val="D9E1F2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K </a:t>
              </a:r>
              <a:r>
                <a:rPr lang="ko-KR" altLang="en-US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최근접 이웃</a:t>
              </a:r>
              <a:endParaRPr lang="en-US" altLang="ko-KR" dirty="0">
                <a:solidFill>
                  <a:srgbClr val="7C82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군집화 모델</a:t>
              </a:r>
              <a:r>
                <a:rPr lang="en-US" altLang="ko-KR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D5B3B3A-B4AD-4797-B16A-68CB50D88BEF}"/>
                </a:ext>
              </a:extLst>
            </p:cNvPr>
            <p:cNvSpPr txBox="1"/>
            <p:nvPr/>
          </p:nvSpPr>
          <p:spPr>
            <a:xfrm>
              <a:off x="1953585" y="5213396"/>
              <a:ext cx="1129217" cy="646331"/>
            </a:xfrm>
            <a:prstGeom prst="rect">
              <a:avLst/>
            </a:prstGeom>
            <a:solidFill>
              <a:srgbClr val="D9E1F2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결정 트리</a:t>
              </a:r>
              <a:endParaRPr lang="en-US" altLang="ko-KR" dirty="0">
                <a:solidFill>
                  <a:srgbClr val="7C82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분류모델</a:t>
              </a:r>
              <a:r>
                <a:rPr lang="en-US" altLang="ko-KR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A4C9D524-1532-4738-8B25-14805761CBFB}"/>
                </a:ext>
              </a:extLst>
            </p:cNvPr>
            <p:cNvSpPr/>
            <p:nvPr/>
          </p:nvSpPr>
          <p:spPr>
            <a:xfrm>
              <a:off x="1764025" y="4944185"/>
              <a:ext cx="4524890" cy="1049109"/>
            </a:xfrm>
            <a:prstGeom prst="round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390148E-BE5E-4865-925D-084290750E7B}"/>
              </a:ext>
            </a:extLst>
          </p:cNvPr>
          <p:cNvGrpSpPr/>
          <p:nvPr/>
        </p:nvGrpSpPr>
        <p:grpSpPr>
          <a:xfrm>
            <a:off x="6409225" y="3190986"/>
            <a:ext cx="3947348" cy="3503302"/>
            <a:chOff x="6409225" y="3190986"/>
            <a:chExt cx="3947348" cy="3503302"/>
          </a:xfrm>
        </p:grpSpPr>
        <p:pic>
          <p:nvPicPr>
            <p:cNvPr id="44" name="Picture 2" descr="분류 - 앙상블 (Ensemble) (1)">
              <a:extLst>
                <a:ext uri="{FF2B5EF4-FFF2-40B4-BE49-F238E27FC236}">
                  <a16:creationId xmlns:a16="http://schemas.microsoft.com/office/drawing/2014/main" id="{E0EAA9CA-7C0D-4CE3-8DEF-527385B754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243" t="-14801" r="456" b="14801"/>
            <a:stretch/>
          </p:blipFill>
          <p:spPr bwMode="auto">
            <a:xfrm>
              <a:off x="6409225" y="3190986"/>
              <a:ext cx="3917349" cy="3481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56F835D-13F9-45F2-8072-A00C1B7F3A85}"/>
                </a:ext>
              </a:extLst>
            </p:cNvPr>
            <p:cNvSpPr txBox="1"/>
            <p:nvPr/>
          </p:nvSpPr>
          <p:spPr>
            <a:xfrm>
              <a:off x="6636780" y="5193237"/>
              <a:ext cx="1129217" cy="646331"/>
            </a:xfrm>
            <a:prstGeom prst="rect">
              <a:avLst/>
            </a:prstGeom>
            <a:solidFill>
              <a:srgbClr val="D9E1F2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결정 트리</a:t>
              </a:r>
              <a:endParaRPr lang="en-US" altLang="ko-KR" dirty="0">
                <a:solidFill>
                  <a:srgbClr val="7C82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분류모델</a:t>
              </a:r>
              <a:r>
                <a:rPr lang="en-US" altLang="ko-KR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9788C08-5DE8-4C82-9C1C-51E6A0F84B7C}"/>
                </a:ext>
              </a:extLst>
            </p:cNvPr>
            <p:cNvSpPr txBox="1"/>
            <p:nvPr/>
          </p:nvSpPr>
          <p:spPr>
            <a:xfrm>
              <a:off x="7887897" y="5193237"/>
              <a:ext cx="1129217" cy="646331"/>
            </a:xfrm>
            <a:prstGeom prst="rect">
              <a:avLst/>
            </a:prstGeom>
            <a:solidFill>
              <a:srgbClr val="D9E1F2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결정 트리</a:t>
              </a:r>
              <a:endParaRPr lang="en-US" altLang="ko-KR" dirty="0">
                <a:solidFill>
                  <a:srgbClr val="7C82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분류모델</a:t>
              </a:r>
              <a:r>
                <a:rPr lang="en-US" altLang="ko-KR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B5E0740-7A9E-4761-8378-2BA112C6003C}"/>
                </a:ext>
              </a:extLst>
            </p:cNvPr>
            <p:cNvSpPr txBox="1"/>
            <p:nvPr/>
          </p:nvSpPr>
          <p:spPr>
            <a:xfrm>
              <a:off x="9139015" y="5193237"/>
              <a:ext cx="1129217" cy="646331"/>
            </a:xfrm>
            <a:prstGeom prst="rect">
              <a:avLst/>
            </a:prstGeom>
            <a:solidFill>
              <a:srgbClr val="D9E1F2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결정 트리</a:t>
              </a:r>
              <a:endParaRPr lang="en-US" altLang="ko-KR" dirty="0">
                <a:solidFill>
                  <a:srgbClr val="7C82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분류모델</a:t>
              </a:r>
              <a:r>
                <a:rPr lang="en-US" altLang="ko-KR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B78CAAD-4063-4881-B978-D4D8286B23B5}"/>
                </a:ext>
              </a:extLst>
            </p:cNvPr>
            <p:cNvSpPr txBox="1"/>
            <p:nvPr/>
          </p:nvSpPr>
          <p:spPr>
            <a:xfrm>
              <a:off x="7899257" y="5207899"/>
              <a:ext cx="1129217" cy="646331"/>
            </a:xfrm>
            <a:prstGeom prst="rect">
              <a:avLst/>
            </a:prstGeom>
            <a:solidFill>
              <a:srgbClr val="D9E1F2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결정 트리</a:t>
              </a:r>
              <a:endParaRPr lang="en-US" altLang="ko-KR" dirty="0">
                <a:solidFill>
                  <a:srgbClr val="7C82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분류모델</a:t>
              </a:r>
              <a:r>
                <a:rPr lang="en-US" altLang="ko-KR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35C82916-52FD-4941-8396-DFD04091D798}"/>
                </a:ext>
              </a:extLst>
            </p:cNvPr>
            <p:cNvSpPr/>
            <p:nvPr/>
          </p:nvSpPr>
          <p:spPr>
            <a:xfrm>
              <a:off x="6531063" y="6047956"/>
              <a:ext cx="3825510" cy="646332"/>
            </a:xfrm>
            <a:prstGeom prst="round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70822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2"/>
    </mc:Choice>
    <mc:Fallback>
      <p:transition spd="slow" advTm="1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8" grpId="0"/>
      <p:bldP spid="37" grpId="0"/>
      <p:bldP spid="38" grpId="0"/>
      <p:bldP spid="39" grpId="0"/>
      <p:bldP spid="42" grpId="0"/>
      <p:bldP spid="4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C3C9615-8EB1-4FC1-94DF-AE6D49CE5770}"/>
              </a:ext>
            </a:extLst>
          </p:cNvPr>
          <p:cNvSpPr txBox="1"/>
          <p:nvPr/>
        </p:nvSpPr>
        <p:spPr>
          <a:xfrm>
            <a:off x="848629" y="197010"/>
            <a:ext cx="38012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r>
              <a:rPr lang="ko-KR" altLang="en-US" sz="4000" dirty="0" err="1">
                <a:solidFill>
                  <a:srgbClr val="7030A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부스팅</a:t>
            </a:r>
            <a:r>
              <a:rPr lang="en-US" altLang="ko-KR" sz="3200" dirty="0">
                <a:solidFill>
                  <a:srgbClr val="7030A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(Boosting) </a:t>
            </a:r>
            <a:endParaRPr lang="ko-KR" altLang="en-US" sz="4000" dirty="0">
              <a:solidFill>
                <a:srgbClr val="7030A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A711CB-C54D-4B71-A488-79E4165E146F}"/>
              </a:ext>
            </a:extLst>
          </p:cNvPr>
          <p:cNvSpPr txBox="1"/>
          <p:nvPr/>
        </p:nvSpPr>
        <p:spPr>
          <a:xfrm>
            <a:off x="854733" y="881011"/>
            <a:ext cx="1127826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800" dirty="0">
                <a:solidFill>
                  <a:srgbClr val="7C82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여러 개의 분류기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</a:t>
            </a:r>
            <a:r>
              <a:rPr lang="ko-KR" altLang="en-US" sz="2800" dirty="0"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순차적으로 학습을 수행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하되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</a:p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앞에서 학습한 분류기가 예측이 틀린 데이터에 대해서는 올바르게 예측할 수 있도록 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다음 분류기에는 </a:t>
            </a:r>
            <a:r>
              <a:rPr lang="ko-KR" altLang="en-US" sz="2800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가중치</a:t>
            </a:r>
            <a:r>
              <a:rPr lang="en-US" altLang="ko-KR" sz="2800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(weight)</a:t>
            </a:r>
            <a:r>
              <a:rPr lang="ko-KR" altLang="en-US" sz="2800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부여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하면서 학습과 예측을 진행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B9465C-CB1C-4A2D-85DC-B2B3431AE39D}"/>
              </a:ext>
            </a:extLst>
          </p:cNvPr>
          <p:cNvSpPr txBox="1"/>
          <p:nvPr/>
        </p:nvSpPr>
        <p:spPr>
          <a:xfrm>
            <a:off x="848629" y="5170210"/>
            <a:ext cx="37715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  <a:r>
              <a:rPr lang="ko-KR" altLang="en-US" sz="4000" dirty="0" err="1">
                <a:solidFill>
                  <a:srgbClr val="7030A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스태킹</a:t>
            </a:r>
            <a:r>
              <a:rPr lang="en-US" altLang="ko-KR" sz="3200" dirty="0">
                <a:solidFill>
                  <a:srgbClr val="7030A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(Stacking) </a:t>
            </a:r>
            <a:endParaRPr lang="ko-KR" altLang="en-US" sz="4000" dirty="0">
              <a:solidFill>
                <a:srgbClr val="7030A0"/>
              </a:solidFill>
            </a:endParaRPr>
          </a:p>
        </p:txBody>
      </p:sp>
      <p:sp>
        <p:nvSpPr>
          <p:cNvPr id="32" name="왼쪽 대괄호 31">
            <a:extLst>
              <a:ext uri="{FF2B5EF4-FFF2-40B4-BE49-F238E27FC236}">
                <a16:creationId xmlns:a16="http://schemas.microsoft.com/office/drawing/2014/main" id="{E42CDE3E-6A80-4D4E-8EA2-59949FB5C01A}"/>
              </a:ext>
            </a:extLst>
          </p:cNvPr>
          <p:cNvSpPr/>
          <p:nvPr/>
        </p:nvSpPr>
        <p:spPr>
          <a:xfrm>
            <a:off x="423512" y="-109330"/>
            <a:ext cx="425117" cy="5645425"/>
          </a:xfrm>
          <a:prstGeom prst="leftBracket">
            <a:avLst>
              <a:gd name="adj" fmla="val 0"/>
            </a:avLst>
          </a:prstGeom>
          <a:ln w="38100">
            <a:solidFill>
              <a:srgbClr val="4CB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474AE60-3C92-42A8-A885-9FA3BBF4C5EC}"/>
              </a:ext>
            </a:extLst>
          </p:cNvPr>
          <p:cNvCxnSpPr>
            <a:cxnSpLocks/>
          </p:cNvCxnSpPr>
          <p:nvPr/>
        </p:nvCxnSpPr>
        <p:spPr>
          <a:xfrm>
            <a:off x="399759" y="539010"/>
            <a:ext cx="448870" cy="0"/>
          </a:xfrm>
          <a:prstGeom prst="line">
            <a:avLst/>
          </a:prstGeom>
          <a:ln w="38100">
            <a:solidFill>
              <a:srgbClr val="4CB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191643B-99D2-4D5E-BC57-97FB34FF5610}"/>
              </a:ext>
            </a:extLst>
          </p:cNvPr>
          <p:cNvGrpSpPr/>
          <p:nvPr/>
        </p:nvGrpSpPr>
        <p:grpSpPr>
          <a:xfrm>
            <a:off x="2898796" y="2413554"/>
            <a:ext cx="6307748" cy="2583791"/>
            <a:chOff x="2898796" y="2413554"/>
            <a:chExt cx="6307748" cy="258379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4B64296-6C4F-4504-BB34-83541C3AF785}"/>
                </a:ext>
              </a:extLst>
            </p:cNvPr>
            <p:cNvSpPr txBox="1"/>
            <p:nvPr/>
          </p:nvSpPr>
          <p:spPr>
            <a:xfrm>
              <a:off x="7004406" y="3555798"/>
              <a:ext cx="2202138" cy="830997"/>
            </a:xfrm>
            <a:prstGeom prst="rect">
              <a:avLst/>
            </a:prstGeom>
            <a:solidFill>
              <a:srgbClr val="D9E1F2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로지스틱 회귀</a:t>
              </a:r>
              <a:endParaRPr lang="en-US" altLang="ko-KR" sz="2400" dirty="0">
                <a:solidFill>
                  <a:srgbClr val="7C82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400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400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회귀</a:t>
              </a:r>
              <a:r>
                <a:rPr lang="en-US" altLang="ko-KR" sz="2400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or</a:t>
              </a:r>
              <a:r>
                <a:rPr lang="ko-KR" altLang="en-US" sz="2400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분류모델</a:t>
              </a:r>
              <a:r>
                <a:rPr lang="en-US" altLang="ko-KR" sz="2400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792C70B-04C5-4F00-AEF7-A010BEF76D83}"/>
                </a:ext>
              </a:extLst>
            </p:cNvPr>
            <p:cNvSpPr txBox="1"/>
            <p:nvPr/>
          </p:nvSpPr>
          <p:spPr>
            <a:xfrm>
              <a:off x="4896346" y="3555799"/>
              <a:ext cx="1772435" cy="830997"/>
            </a:xfrm>
            <a:prstGeom prst="rect">
              <a:avLst/>
            </a:prstGeom>
            <a:solidFill>
              <a:srgbClr val="D9E1F2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K </a:t>
              </a:r>
              <a:r>
                <a:rPr lang="ko-KR" altLang="en-US" sz="2400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최근접 이웃</a:t>
              </a:r>
              <a:endParaRPr lang="en-US" altLang="ko-KR" sz="2400" dirty="0">
                <a:solidFill>
                  <a:srgbClr val="7C82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400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400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군집화 모델</a:t>
              </a:r>
              <a:r>
                <a:rPr lang="en-US" altLang="ko-KR" sz="2400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F0D604B-1870-42E1-B9BB-816AEA2A6ED3}"/>
                </a:ext>
              </a:extLst>
            </p:cNvPr>
            <p:cNvSpPr txBox="1"/>
            <p:nvPr/>
          </p:nvSpPr>
          <p:spPr>
            <a:xfrm>
              <a:off x="3078796" y="3555799"/>
              <a:ext cx="1481925" cy="830997"/>
            </a:xfrm>
            <a:prstGeom prst="rect">
              <a:avLst/>
            </a:prstGeom>
            <a:solidFill>
              <a:srgbClr val="D9E1F2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결정 트리</a:t>
              </a:r>
              <a:endParaRPr lang="en-US" altLang="ko-KR" sz="2400" dirty="0">
                <a:solidFill>
                  <a:srgbClr val="7C82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400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400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분류모델</a:t>
              </a:r>
              <a:r>
                <a:rPr lang="en-US" altLang="ko-KR" sz="2400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7E502F7-88FC-45AE-AF07-26FB80AC4490}"/>
                </a:ext>
              </a:extLst>
            </p:cNvPr>
            <p:cNvSpPr txBox="1"/>
            <p:nvPr/>
          </p:nvSpPr>
          <p:spPr>
            <a:xfrm>
              <a:off x="3078796" y="4535680"/>
              <a:ext cx="6127748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Data set</a:t>
              </a:r>
            </a:p>
          </p:txBody>
        </p:sp>
        <p:sp>
          <p:nvSpPr>
            <p:cNvPr id="2" name="왼쪽 대괄호 1">
              <a:extLst>
                <a:ext uri="{FF2B5EF4-FFF2-40B4-BE49-F238E27FC236}">
                  <a16:creationId xmlns:a16="http://schemas.microsoft.com/office/drawing/2014/main" id="{B19EAB0E-8C69-4C27-B4D4-8ED3F6B2727B}"/>
                </a:ext>
              </a:extLst>
            </p:cNvPr>
            <p:cNvSpPr/>
            <p:nvPr/>
          </p:nvSpPr>
          <p:spPr>
            <a:xfrm rot="5400000">
              <a:off x="4474493" y="2796724"/>
              <a:ext cx="467139" cy="1045327"/>
            </a:xfrm>
            <a:prstGeom prst="leftBracket">
              <a:avLst>
                <a:gd name="adj" fmla="val 111886"/>
              </a:avLst>
            </a:prstGeom>
            <a:ln w="38100">
              <a:solidFill>
                <a:srgbClr val="3F48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2CC9D210-F78E-4E6F-B805-58BE70C24109}"/>
                </a:ext>
              </a:extLst>
            </p:cNvPr>
            <p:cNvSpPr/>
            <p:nvPr/>
          </p:nvSpPr>
          <p:spPr>
            <a:xfrm rot="10800000">
              <a:off x="5091578" y="3471658"/>
              <a:ext cx="278296" cy="162598"/>
            </a:xfrm>
            <a:prstGeom prst="triangle">
              <a:avLst/>
            </a:prstGeom>
            <a:solidFill>
              <a:srgbClr val="3F48B7"/>
            </a:solidFill>
            <a:ln>
              <a:solidFill>
                <a:srgbClr val="3F48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CB42BA39-C4DB-4015-BD52-13468356A7A9}"/>
                </a:ext>
              </a:extLst>
            </p:cNvPr>
            <p:cNvSpPr/>
            <p:nvPr/>
          </p:nvSpPr>
          <p:spPr>
            <a:xfrm rot="5400000">
              <a:off x="6658607" y="2822619"/>
              <a:ext cx="467139" cy="1045327"/>
            </a:xfrm>
            <a:prstGeom prst="leftBracket">
              <a:avLst>
                <a:gd name="adj" fmla="val 111886"/>
              </a:avLst>
            </a:prstGeom>
            <a:ln w="38100">
              <a:solidFill>
                <a:srgbClr val="3F48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BEC58187-B41A-4643-8697-7F021E224B52}"/>
                </a:ext>
              </a:extLst>
            </p:cNvPr>
            <p:cNvSpPr/>
            <p:nvPr/>
          </p:nvSpPr>
          <p:spPr>
            <a:xfrm rot="10800000">
              <a:off x="7275692" y="3497553"/>
              <a:ext cx="278296" cy="162598"/>
            </a:xfrm>
            <a:prstGeom prst="triangle">
              <a:avLst/>
            </a:prstGeom>
            <a:solidFill>
              <a:srgbClr val="3F48B7"/>
            </a:solidFill>
            <a:ln>
              <a:solidFill>
                <a:srgbClr val="3F48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4699D2EF-78DE-4F56-A65D-F6034013D6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6516" y="4270162"/>
              <a:ext cx="1" cy="2655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08BA082C-5732-4DE2-BC7B-6D1167F4E7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7388" y="4266974"/>
              <a:ext cx="1" cy="2655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B1E388E0-A0BF-4638-917D-0A77B45C9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8262" y="4266974"/>
              <a:ext cx="1" cy="2655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2DAFBA0-325D-408B-BB9B-FA66620866C3}"/>
                </a:ext>
              </a:extLst>
            </p:cNvPr>
            <p:cNvSpPr txBox="1"/>
            <p:nvPr/>
          </p:nvSpPr>
          <p:spPr>
            <a:xfrm>
              <a:off x="3376798" y="2413554"/>
              <a:ext cx="258059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accent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틀린 데이터에 </a:t>
              </a:r>
              <a:endParaRPr lang="en-US" altLang="ko-KR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chemeClr val="accent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대한 가중치</a:t>
              </a:r>
              <a:endParaRPr lang="en-US" altLang="ko-KR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DE14A1B-C666-455D-8000-C710233F34A9}"/>
                </a:ext>
              </a:extLst>
            </p:cNvPr>
            <p:cNvSpPr txBox="1"/>
            <p:nvPr/>
          </p:nvSpPr>
          <p:spPr>
            <a:xfrm>
              <a:off x="5601881" y="2416742"/>
              <a:ext cx="258059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accent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틀린 데이터에 </a:t>
              </a:r>
              <a:endParaRPr lang="en-US" altLang="ko-KR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chemeClr val="accent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대한 가중치</a:t>
              </a:r>
              <a:endParaRPr lang="en-US" altLang="ko-KR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92145FD-0A45-4058-8695-7F6E9BBC7C3E}"/>
                </a:ext>
              </a:extLst>
            </p:cNvPr>
            <p:cNvSpPr/>
            <p:nvPr/>
          </p:nvSpPr>
          <p:spPr>
            <a:xfrm>
              <a:off x="2898796" y="3356509"/>
              <a:ext cx="360000" cy="36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9E59C89D-3F10-4128-828D-6755F6AA487B}"/>
                </a:ext>
              </a:extLst>
            </p:cNvPr>
            <p:cNvSpPr/>
            <p:nvPr/>
          </p:nvSpPr>
          <p:spPr>
            <a:xfrm>
              <a:off x="4620455" y="3356509"/>
              <a:ext cx="360000" cy="36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36A81529-CA5A-404F-8EA2-37F1186C3A2F}"/>
                </a:ext>
              </a:extLst>
            </p:cNvPr>
            <p:cNvSpPr/>
            <p:nvPr/>
          </p:nvSpPr>
          <p:spPr>
            <a:xfrm>
              <a:off x="6891460" y="3356509"/>
              <a:ext cx="360000" cy="36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3347928D-8DBB-48C2-B75D-EB379E17EB57}"/>
              </a:ext>
            </a:extLst>
          </p:cNvPr>
          <p:cNvSpPr txBox="1"/>
          <p:nvPr/>
        </p:nvSpPr>
        <p:spPr>
          <a:xfrm>
            <a:off x="1037475" y="5824381"/>
            <a:ext cx="1127826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여러 가지 모델의 예측 결과값을 </a:t>
            </a:r>
            <a:r>
              <a:rPr lang="ko-KR" altLang="en-US" sz="2800" dirty="0"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다시 학습데이터로 만들어서</a:t>
            </a:r>
            <a:endParaRPr lang="en-US" altLang="ko-KR" sz="2800" dirty="0">
              <a:solidFill>
                <a:schemeClr val="accent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</a:t>
            </a:r>
            <a:r>
              <a:rPr lang="ko-KR" altLang="en-US" sz="2800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다른 모델</a:t>
            </a:r>
            <a:r>
              <a:rPr lang="en-US" altLang="ko-KR" sz="2800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800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메타 모델</a:t>
            </a:r>
            <a:r>
              <a:rPr lang="en-US" altLang="ko-KR" sz="2800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2800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</a:t>
            </a:r>
            <a:r>
              <a:rPr lang="ko-KR" altLang="en-US" sz="2800" dirty="0" err="1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재학습</a:t>
            </a:r>
            <a:r>
              <a:rPr lang="en-US" altLang="ko-KR" sz="2800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시켜 결과를 예측하는 방법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80FBD9D-8872-4901-ACF9-4A577B1BFE7A}"/>
              </a:ext>
            </a:extLst>
          </p:cNvPr>
          <p:cNvGrpSpPr/>
          <p:nvPr/>
        </p:nvGrpSpPr>
        <p:grpSpPr>
          <a:xfrm>
            <a:off x="2734427" y="2266006"/>
            <a:ext cx="7106478" cy="2978032"/>
            <a:chOff x="12104538" y="1872379"/>
            <a:chExt cx="7106478" cy="29780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20E851C-6735-4C34-9BA9-64CC462EA0CA}"/>
                </a:ext>
              </a:extLst>
            </p:cNvPr>
            <p:cNvSpPr/>
            <p:nvPr/>
          </p:nvSpPr>
          <p:spPr>
            <a:xfrm>
              <a:off x="12104538" y="1872379"/>
              <a:ext cx="7106478" cy="297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56BEA7A6-D4EF-4A52-A3E2-340DB91DA96C}"/>
                </a:ext>
              </a:extLst>
            </p:cNvPr>
            <p:cNvGrpSpPr/>
            <p:nvPr/>
          </p:nvGrpSpPr>
          <p:grpSpPr>
            <a:xfrm>
              <a:off x="12492997" y="1932420"/>
              <a:ext cx="6127748" cy="2895984"/>
              <a:chOff x="3078796" y="2101361"/>
              <a:chExt cx="6127748" cy="2895984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A05DA7B-83C1-4B4C-9B1A-651AF1895A9D}"/>
                  </a:ext>
                </a:extLst>
              </p:cNvPr>
              <p:cNvSpPr txBox="1"/>
              <p:nvPr/>
            </p:nvSpPr>
            <p:spPr>
              <a:xfrm>
                <a:off x="7004406" y="3555798"/>
                <a:ext cx="2202138" cy="830997"/>
              </a:xfrm>
              <a:prstGeom prst="rect">
                <a:avLst/>
              </a:prstGeom>
              <a:solidFill>
                <a:srgbClr val="D9E1F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rgbClr val="7C82D2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로지스틱 회귀</a:t>
                </a:r>
                <a:endParaRPr lang="en-US" altLang="ko-KR" sz="2400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r>
                  <a:rPr lang="en-US" altLang="ko-KR" sz="2400" dirty="0">
                    <a:solidFill>
                      <a:srgbClr val="7C82D2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(</a:t>
                </a:r>
                <a:r>
                  <a:rPr lang="ko-KR" altLang="en-US" sz="2400" dirty="0">
                    <a:solidFill>
                      <a:srgbClr val="7C82D2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회귀</a:t>
                </a:r>
                <a:r>
                  <a:rPr lang="en-US" altLang="ko-KR" sz="2400" dirty="0">
                    <a:solidFill>
                      <a:srgbClr val="7C82D2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or</a:t>
                </a:r>
                <a:r>
                  <a:rPr lang="ko-KR" altLang="en-US" sz="2400" dirty="0">
                    <a:solidFill>
                      <a:srgbClr val="7C82D2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분류모델</a:t>
                </a:r>
                <a:r>
                  <a:rPr lang="en-US" altLang="ko-KR" sz="2400" dirty="0">
                    <a:solidFill>
                      <a:srgbClr val="7C82D2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)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E7CB5EB-2968-4428-8637-A31BA31B12AE}"/>
                  </a:ext>
                </a:extLst>
              </p:cNvPr>
              <p:cNvSpPr txBox="1"/>
              <p:nvPr/>
            </p:nvSpPr>
            <p:spPr>
              <a:xfrm>
                <a:off x="4896346" y="3555799"/>
                <a:ext cx="1772435" cy="830997"/>
              </a:xfrm>
              <a:prstGeom prst="rect">
                <a:avLst/>
              </a:prstGeom>
              <a:solidFill>
                <a:srgbClr val="D9E1F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rgbClr val="7C82D2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K </a:t>
                </a:r>
                <a:r>
                  <a:rPr lang="ko-KR" altLang="en-US" sz="2400" dirty="0">
                    <a:solidFill>
                      <a:srgbClr val="7C82D2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최근접 이웃</a:t>
                </a:r>
                <a:endParaRPr lang="en-US" altLang="ko-KR" sz="2400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r>
                  <a:rPr lang="en-US" altLang="ko-KR" sz="2400" dirty="0">
                    <a:solidFill>
                      <a:srgbClr val="7C82D2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(</a:t>
                </a:r>
                <a:r>
                  <a:rPr lang="ko-KR" altLang="en-US" sz="2400" dirty="0">
                    <a:solidFill>
                      <a:srgbClr val="7C82D2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군집화 모델</a:t>
                </a:r>
                <a:r>
                  <a:rPr lang="en-US" altLang="ko-KR" sz="2400" dirty="0">
                    <a:solidFill>
                      <a:srgbClr val="7C82D2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)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A43965B-D7B3-45B3-9AFB-031C4D366BFC}"/>
                  </a:ext>
                </a:extLst>
              </p:cNvPr>
              <p:cNvSpPr txBox="1"/>
              <p:nvPr/>
            </p:nvSpPr>
            <p:spPr>
              <a:xfrm>
                <a:off x="3078796" y="3555799"/>
                <a:ext cx="1481925" cy="830997"/>
              </a:xfrm>
              <a:prstGeom prst="rect">
                <a:avLst/>
              </a:prstGeom>
              <a:solidFill>
                <a:srgbClr val="D9E1F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rgbClr val="7C82D2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결정 트리</a:t>
                </a:r>
                <a:endParaRPr lang="en-US" altLang="ko-KR" sz="2400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r>
                  <a:rPr lang="en-US" altLang="ko-KR" sz="2400" dirty="0">
                    <a:solidFill>
                      <a:srgbClr val="7C82D2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(</a:t>
                </a:r>
                <a:r>
                  <a:rPr lang="ko-KR" altLang="en-US" sz="2400" dirty="0">
                    <a:solidFill>
                      <a:srgbClr val="7C82D2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분류모델</a:t>
                </a:r>
                <a:r>
                  <a:rPr lang="en-US" altLang="ko-KR" sz="2400" dirty="0">
                    <a:solidFill>
                      <a:srgbClr val="7C82D2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)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15D7C13-455F-4B7D-9F0E-0F6D1115C5C0}"/>
                  </a:ext>
                </a:extLst>
              </p:cNvPr>
              <p:cNvSpPr txBox="1"/>
              <p:nvPr/>
            </p:nvSpPr>
            <p:spPr>
              <a:xfrm>
                <a:off x="3078796" y="4535680"/>
                <a:ext cx="6127748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Data set</a:t>
                </a:r>
              </a:p>
            </p:txBody>
          </p:sp>
          <p:cxnSp>
            <p:nvCxnSpPr>
              <p:cNvPr id="78" name="직선 화살표 연결선 77">
                <a:extLst>
                  <a:ext uri="{FF2B5EF4-FFF2-40B4-BE49-F238E27FC236}">
                    <a16:creationId xmlns:a16="http://schemas.microsoft.com/office/drawing/2014/main" id="{E016CB71-642C-407A-BC51-72AA7E8A51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26516" y="4270162"/>
                <a:ext cx="1" cy="2655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화살표 연결선 78">
                <a:extLst>
                  <a:ext uri="{FF2B5EF4-FFF2-40B4-BE49-F238E27FC236}">
                    <a16:creationId xmlns:a16="http://schemas.microsoft.com/office/drawing/2014/main" id="{8FB01C8D-44B5-402E-8C3D-91B9D29113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57388" y="4266974"/>
                <a:ext cx="1" cy="2655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화살표 연결선 79">
                <a:extLst>
                  <a:ext uri="{FF2B5EF4-FFF2-40B4-BE49-F238E27FC236}">
                    <a16:creationId xmlns:a16="http://schemas.microsoft.com/office/drawing/2014/main" id="{81679E0B-D1DF-4FF6-AE71-6EF2992436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88262" y="4266974"/>
                <a:ext cx="1" cy="2655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890DCEE-92BC-4A19-9998-1D0B6B576ADB}"/>
                  </a:ext>
                </a:extLst>
              </p:cNvPr>
              <p:cNvSpPr txBox="1"/>
              <p:nvPr/>
            </p:nvSpPr>
            <p:spPr>
              <a:xfrm>
                <a:off x="4620743" y="2101361"/>
                <a:ext cx="2809905" cy="461665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chemeClr val="accent6">
                        <a:lumMod val="50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메타 모델</a:t>
                </a:r>
                <a:endParaRPr lang="en-US" altLang="ko-KR" sz="2400" dirty="0">
                  <a:solidFill>
                    <a:schemeClr val="accent6">
                      <a:lumMod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86" name="화살표: 위쪽 85">
              <a:extLst>
                <a:ext uri="{FF2B5EF4-FFF2-40B4-BE49-F238E27FC236}">
                  <a16:creationId xmlns:a16="http://schemas.microsoft.com/office/drawing/2014/main" id="{37B7F697-AC2E-4F11-915C-39C2F53D2751}"/>
                </a:ext>
              </a:extLst>
            </p:cNvPr>
            <p:cNvSpPr/>
            <p:nvPr/>
          </p:nvSpPr>
          <p:spPr>
            <a:xfrm>
              <a:off x="14961019" y="3074488"/>
              <a:ext cx="829301" cy="326972"/>
            </a:xfrm>
            <a:prstGeom prst="upArrow">
              <a:avLst>
                <a:gd name="adj1" fmla="val 74721"/>
                <a:gd name="adj2" fmla="val 50695"/>
              </a:avLst>
            </a:prstGeom>
            <a:solidFill>
              <a:srgbClr val="3F48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963D8BA-073E-430A-A8F5-F84837667DF3}"/>
                </a:ext>
              </a:extLst>
            </p:cNvPr>
            <p:cNvSpPr txBox="1"/>
            <p:nvPr/>
          </p:nvSpPr>
          <p:spPr>
            <a:xfrm>
              <a:off x="14037261" y="2605521"/>
              <a:ext cx="2807588" cy="46166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new Data set</a:t>
              </a:r>
            </a:p>
          </p:txBody>
        </p:sp>
        <p:sp>
          <p:nvSpPr>
            <p:cNvPr id="16" name="화살표: 굽음 15">
              <a:extLst>
                <a:ext uri="{FF2B5EF4-FFF2-40B4-BE49-F238E27FC236}">
                  <a16:creationId xmlns:a16="http://schemas.microsoft.com/office/drawing/2014/main" id="{9BE1B212-D7FE-49BB-BB66-DFD2E517E638}"/>
                </a:ext>
              </a:extLst>
            </p:cNvPr>
            <p:cNvSpPr/>
            <p:nvPr/>
          </p:nvSpPr>
          <p:spPr>
            <a:xfrm>
              <a:off x="13429537" y="2755128"/>
              <a:ext cx="722231" cy="646332"/>
            </a:xfrm>
            <a:prstGeom prst="bentArrow">
              <a:avLst>
                <a:gd name="adj1" fmla="val 29613"/>
                <a:gd name="adj2" fmla="val 25000"/>
                <a:gd name="adj3" fmla="val 25000"/>
                <a:gd name="adj4" fmla="val 43750"/>
              </a:avLst>
            </a:prstGeom>
            <a:solidFill>
              <a:srgbClr val="3F48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화살표: 굽음 91">
              <a:extLst>
                <a:ext uri="{FF2B5EF4-FFF2-40B4-BE49-F238E27FC236}">
                  <a16:creationId xmlns:a16="http://schemas.microsoft.com/office/drawing/2014/main" id="{AFC15AFF-7E08-4084-80CB-59556B7B77B7}"/>
                </a:ext>
              </a:extLst>
            </p:cNvPr>
            <p:cNvSpPr/>
            <p:nvPr/>
          </p:nvSpPr>
          <p:spPr>
            <a:xfrm flipH="1">
              <a:off x="16680232" y="2755128"/>
              <a:ext cx="722231" cy="646332"/>
            </a:xfrm>
            <a:prstGeom prst="bentArrow">
              <a:avLst>
                <a:gd name="adj1" fmla="val 29613"/>
                <a:gd name="adj2" fmla="val 25000"/>
                <a:gd name="adj3" fmla="val 25000"/>
                <a:gd name="adj4" fmla="val 43750"/>
              </a:avLst>
            </a:prstGeom>
            <a:solidFill>
              <a:srgbClr val="3F48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id="{98F9B458-CDFC-4B38-9BDA-7DA3AAADFB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71588" y="2339195"/>
              <a:ext cx="1" cy="2655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63812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Tm="821">
        <p14:pan dir="u"/>
      </p:transition>
    </mc:Choice>
    <mc:Fallback>
      <p:transition spd="slow" advTm="8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C733773-005B-4F21-B01F-26F61EEF1C2C}"/>
              </a:ext>
            </a:extLst>
          </p:cNvPr>
          <p:cNvGrpSpPr/>
          <p:nvPr/>
        </p:nvGrpSpPr>
        <p:grpSpPr>
          <a:xfrm>
            <a:off x="940592" y="1287383"/>
            <a:ext cx="432000" cy="1635672"/>
            <a:chOff x="1311777" y="1472665"/>
            <a:chExt cx="432000" cy="3955983"/>
          </a:xfrm>
        </p:grpSpPr>
        <p:sp>
          <p:nvSpPr>
            <p:cNvPr id="32" name="왼쪽 대괄호 31">
              <a:extLst>
                <a:ext uri="{FF2B5EF4-FFF2-40B4-BE49-F238E27FC236}">
                  <a16:creationId xmlns:a16="http://schemas.microsoft.com/office/drawing/2014/main" id="{DF819819-18A9-41A3-84CA-B1D7DFD748C6}"/>
                </a:ext>
              </a:extLst>
            </p:cNvPr>
            <p:cNvSpPr/>
            <p:nvPr/>
          </p:nvSpPr>
          <p:spPr>
            <a:xfrm>
              <a:off x="1311777" y="1472665"/>
              <a:ext cx="425117" cy="3955983"/>
            </a:xfrm>
            <a:prstGeom prst="leftBracket">
              <a:avLst>
                <a:gd name="adj" fmla="val 0"/>
              </a:avLst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7C977CA-C7D0-4225-9F82-58998852C15A}"/>
                </a:ext>
              </a:extLst>
            </p:cNvPr>
            <p:cNvCxnSpPr>
              <a:cxnSpLocks/>
            </p:cNvCxnSpPr>
            <p:nvPr/>
          </p:nvCxnSpPr>
          <p:spPr>
            <a:xfrm>
              <a:off x="1311777" y="3789503"/>
              <a:ext cx="432000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9E458AB-547F-48CC-9F2C-226B9E73C0A1}"/>
              </a:ext>
            </a:extLst>
          </p:cNvPr>
          <p:cNvSpPr txBox="1"/>
          <p:nvPr/>
        </p:nvSpPr>
        <p:spPr>
          <a:xfrm>
            <a:off x="-957926" y="228461"/>
            <a:ext cx="46610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highlight>
                  <a:srgbClr val="4CBFCF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앙상블 학습의 </a:t>
            </a:r>
            <a:r>
              <a:rPr lang="en-US" altLang="ko-KR" sz="2400" dirty="0">
                <a:highlight>
                  <a:srgbClr val="4CBFCF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</a:t>
            </a:r>
            <a:r>
              <a:rPr lang="ko-KR" altLang="en-US" sz="2400" dirty="0">
                <a:highlight>
                  <a:srgbClr val="4CBFCF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유형</a:t>
            </a:r>
            <a:r>
              <a:rPr lang="en-US" altLang="ko-KR" sz="2400" dirty="0">
                <a:highlight>
                  <a:srgbClr val="4CBFCF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3C9615-8EB1-4FC1-94DF-AE6D49CE5770}"/>
              </a:ext>
            </a:extLst>
          </p:cNvPr>
          <p:cNvSpPr txBox="1"/>
          <p:nvPr/>
        </p:nvSpPr>
        <p:spPr>
          <a:xfrm>
            <a:off x="433939" y="724088"/>
            <a:ext cx="3359335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r>
              <a:rPr lang="ko-KR" altLang="en-US" sz="4000" dirty="0" err="1">
                <a:solidFill>
                  <a:srgbClr val="7030A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보팅</a:t>
            </a:r>
            <a:r>
              <a:rPr lang="en-US" altLang="ko-KR" sz="3200" dirty="0">
                <a:solidFill>
                  <a:srgbClr val="7030A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(Voting) </a:t>
            </a:r>
            <a:endParaRPr lang="ko-KR" altLang="en-US" sz="4000" dirty="0">
              <a:solidFill>
                <a:srgbClr val="7030A0"/>
              </a:solidFill>
            </a:endParaRPr>
          </a:p>
        </p:txBody>
      </p:sp>
      <p:sp>
        <p:nvSpPr>
          <p:cNvPr id="17" name="왼쪽 대괄호 16">
            <a:extLst>
              <a:ext uri="{FF2B5EF4-FFF2-40B4-BE49-F238E27FC236}">
                <a16:creationId xmlns:a16="http://schemas.microsoft.com/office/drawing/2014/main" id="{42675CA7-41FB-4129-B3D4-FAE05D353A72}"/>
              </a:ext>
            </a:extLst>
          </p:cNvPr>
          <p:cNvSpPr/>
          <p:nvPr/>
        </p:nvSpPr>
        <p:spPr>
          <a:xfrm>
            <a:off x="221381" y="1068404"/>
            <a:ext cx="425117" cy="6054294"/>
          </a:xfrm>
          <a:prstGeom prst="leftBracket">
            <a:avLst>
              <a:gd name="adj" fmla="val 0"/>
            </a:avLst>
          </a:prstGeom>
          <a:ln w="38100">
            <a:solidFill>
              <a:srgbClr val="4CB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A711CB-C54D-4B71-A488-79E4165E146F}"/>
              </a:ext>
            </a:extLst>
          </p:cNvPr>
          <p:cNvSpPr txBox="1"/>
          <p:nvPr/>
        </p:nvSpPr>
        <p:spPr>
          <a:xfrm>
            <a:off x="3407215" y="889304"/>
            <a:ext cx="911701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서로 다른 알고리즘을 가진 분류기의 결합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+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같은 데이터 세트 학습하고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여러 개의 분류기가 </a:t>
            </a:r>
            <a:r>
              <a:rPr lang="en-US" altLang="ko-KR" sz="2800" dirty="0"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</a:t>
            </a:r>
            <a:r>
              <a:rPr lang="ko-KR" altLang="en-US" sz="2800" dirty="0"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투표</a:t>
            </a:r>
            <a:r>
              <a:rPr lang="en-US" altLang="ko-KR" sz="2800" dirty="0"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</a:t>
            </a:r>
            <a:r>
              <a:rPr lang="ko-KR" altLang="en-US" sz="2800" dirty="0"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통해 최종예측 결과를 결정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하는 방식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A905A60-C032-4923-8B58-BA4C1F4C09EE}"/>
              </a:ext>
            </a:extLst>
          </p:cNvPr>
          <p:cNvGrpSpPr/>
          <p:nvPr/>
        </p:nvGrpSpPr>
        <p:grpSpPr>
          <a:xfrm>
            <a:off x="3332303" y="3677555"/>
            <a:ext cx="4410482" cy="2978319"/>
            <a:chOff x="1752834" y="3715969"/>
            <a:chExt cx="4410482" cy="2978319"/>
          </a:xfrm>
        </p:grpSpPr>
        <p:pic>
          <p:nvPicPr>
            <p:cNvPr id="1026" name="Picture 2" descr="분류 - 앙상블 (Ensemble) (1)">
              <a:extLst>
                <a:ext uri="{FF2B5EF4-FFF2-40B4-BE49-F238E27FC236}">
                  <a16:creationId xmlns:a16="http://schemas.microsoft.com/office/drawing/2014/main" id="{3B6C21C5-BCA9-4D1B-8C2C-CF78945188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27" b="14447"/>
            <a:stretch/>
          </p:blipFill>
          <p:spPr bwMode="auto">
            <a:xfrm>
              <a:off x="1752834" y="3715969"/>
              <a:ext cx="4150253" cy="297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EFBE6EB-B811-4957-9196-3B626FF7E816}"/>
                </a:ext>
              </a:extLst>
            </p:cNvPr>
            <p:cNvSpPr txBox="1"/>
            <p:nvPr/>
          </p:nvSpPr>
          <p:spPr>
            <a:xfrm>
              <a:off x="4485301" y="5213396"/>
              <a:ext cx="1678015" cy="646331"/>
            </a:xfrm>
            <a:prstGeom prst="rect">
              <a:avLst/>
            </a:prstGeom>
            <a:solidFill>
              <a:srgbClr val="D9E1F2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로지스틱 회귀</a:t>
              </a:r>
              <a:endParaRPr lang="en-US" altLang="ko-KR" dirty="0">
                <a:solidFill>
                  <a:srgbClr val="7C82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회귀</a:t>
              </a:r>
              <a:r>
                <a:rPr lang="en-US" altLang="ko-KR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or</a:t>
              </a:r>
              <a:r>
                <a:rPr lang="ko-KR" altLang="en-US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분류모델</a:t>
              </a:r>
              <a:r>
                <a:rPr lang="en-US" altLang="ko-KR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DA2878E-30EE-4F52-9B6A-C70692847641}"/>
                </a:ext>
              </a:extLst>
            </p:cNvPr>
            <p:cNvSpPr txBox="1"/>
            <p:nvPr/>
          </p:nvSpPr>
          <p:spPr>
            <a:xfrm>
              <a:off x="3105389" y="5213396"/>
              <a:ext cx="1350584" cy="646331"/>
            </a:xfrm>
            <a:prstGeom prst="rect">
              <a:avLst/>
            </a:prstGeom>
            <a:solidFill>
              <a:srgbClr val="D9E1F2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K </a:t>
              </a:r>
              <a:r>
                <a:rPr lang="ko-KR" altLang="en-US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최근접 이웃</a:t>
              </a:r>
              <a:endParaRPr lang="en-US" altLang="ko-KR" dirty="0">
                <a:solidFill>
                  <a:srgbClr val="7C82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군집화 모델</a:t>
              </a:r>
              <a:r>
                <a:rPr lang="en-US" altLang="ko-KR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D5B3B3A-B4AD-4797-B16A-68CB50D88BEF}"/>
                </a:ext>
              </a:extLst>
            </p:cNvPr>
            <p:cNvSpPr txBox="1"/>
            <p:nvPr/>
          </p:nvSpPr>
          <p:spPr>
            <a:xfrm>
              <a:off x="1953585" y="5213396"/>
              <a:ext cx="1129217" cy="646331"/>
            </a:xfrm>
            <a:prstGeom prst="rect">
              <a:avLst/>
            </a:prstGeom>
            <a:solidFill>
              <a:srgbClr val="D9E1F2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결정 트리</a:t>
              </a:r>
              <a:endParaRPr lang="en-US" altLang="ko-KR" dirty="0">
                <a:solidFill>
                  <a:srgbClr val="7C82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분류모델</a:t>
              </a:r>
              <a:r>
                <a:rPr lang="en-US" altLang="ko-KR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23BF345C-B3C5-415C-B938-C198992FD09C}"/>
              </a:ext>
            </a:extLst>
          </p:cNvPr>
          <p:cNvSpPr txBox="1"/>
          <p:nvPr/>
        </p:nvSpPr>
        <p:spPr>
          <a:xfrm>
            <a:off x="1373733" y="1940330"/>
            <a:ext cx="22164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하드</a:t>
            </a:r>
            <a:r>
              <a:rPr lang="en-US" altLang="ko-KR" sz="3200" dirty="0"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 err="1"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보팅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4457F75-37F2-4184-A971-BF9EC65F6282}"/>
              </a:ext>
            </a:extLst>
          </p:cNvPr>
          <p:cNvSpPr txBox="1"/>
          <p:nvPr/>
        </p:nvSpPr>
        <p:spPr>
          <a:xfrm>
            <a:off x="1373733" y="2733056"/>
            <a:ext cx="192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소프트</a:t>
            </a:r>
            <a:r>
              <a:rPr lang="en-US" altLang="ko-KR" sz="3200" dirty="0"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 err="1"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보팅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C987C55-A252-43B0-85EA-079FFA164C40}"/>
              </a:ext>
            </a:extLst>
          </p:cNvPr>
          <p:cNvSpPr txBox="1"/>
          <p:nvPr/>
        </p:nvSpPr>
        <p:spPr>
          <a:xfrm>
            <a:off x="2821739" y="2008725"/>
            <a:ext cx="92980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예측한 결과값들 중 </a:t>
            </a:r>
            <a:r>
              <a:rPr lang="ko-KR" altLang="en-US" sz="2400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다수의 분류기가 결정한 </a:t>
            </a:r>
            <a:r>
              <a:rPr lang="ko-KR" altLang="en-US" sz="2400" dirty="0" err="1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예측값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최종보팅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결과값으로 선정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(=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다수결 방식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9683E1A-9A3D-41B9-B15F-CBDFD19E326E}"/>
              </a:ext>
            </a:extLst>
          </p:cNvPr>
          <p:cNvSpPr txBox="1"/>
          <p:nvPr/>
        </p:nvSpPr>
        <p:spPr>
          <a:xfrm>
            <a:off x="3120346" y="2822358"/>
            <a:ext cx="92980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분류기들의 레이블 값 </a:t>
            </a:r>
            <a:r>
              <a:rPr lang="ko-KR" altLang="en-US" sz="2400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결정 확률을 모두 더하고 이를 평균해서</a:t>
            </a:r>
            <a:r>
              <a:rPr lang="en-US" altLang="ko-KR" sz="2400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400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2400" dirty="0">
              <a:solidFill>
                <a:schemeClr val="accent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2400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이들 중 확률이 가장 높은 레이블 값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최종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보팅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결과값으로 선정</a:t>
            </a:r>
            <a:endParaRPr lang="ko-KR" altLang="en-US" sz="2400" dirty="0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1C72DE3-F331-4B82-8F56-DD15CEBA576D}"/>
              </a:ext>
            </a:extLst>
          </p:cNvPr>
          <p:cNvGrpSpPr/>
          <p:nvPr/>
        </p:nvGrpSpPr>
        <p:grpSpPr>
          <a:xfrm>
            <a:off x="7711423" y="3677555"/>
            <a:ext cx="4410482" cy="2978319"/>
            <a:chOff x="1752834" y="3715969"/>
            <a:chExt cx="4410482" cy="2978319"/>
          </a:xfrm>
        </p:grpSpPr>
        <p:pic>
          <p:nvPicPr>
            <p:cNvPr id="59" name="Picture 2" descr="분류 - 앙상블 (Ensemble) (1)">
              <a:extLst>
                <a:ext uri="{FF2B5EF4-FFF2-40B4-BE49-F238E27FC236}">
                  <a16:creationId xmlns:a16="http://schemas.microsoft.com/office/drawing/2014/main" id="{ECA59F3E-DD20-432B-8EA2-EC6CB4938D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27" b="14447"/>
            <a:stretch/>
          </p:blipFill>
          <p:spPr bwMode="auto">
            <a:xfrm>
              <a:off x="1752834" y="3715969"/>
              <a:ext cx="4150253" cy="297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6B4B22E-4DF9-4C2E-9E7A-7BFFB6CF0455}"/>
                </a:ext>
              </a:extLst>
            </p:cNvPr>
            <p:cNvSpPr txBox="1"/>
            <p:nvPr/>
          </p:nvSpPr>
          <p:spPr>
            <a:xfrm>
              <a:off x="4485301" y="5213396"/>
              <a:ext cx="1678015" cy="646331"/>
            </a:xfrm>
            <a:prstGeom prst="rect">
              <a:avLst/>
            </a:prstGeom>
            <a:solidFill>
              <a:srgbClr val="D9E1F2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로지스틱 회귀</a:t>
              </a:r>
              <a:endParaRPr lang="en-US" altLang="ko-KR" dirty="0">
                <a:solidFill>
                  <a:srgbClr val="7C82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회귀</a:t>
              </a:r>
              <a:r>
                <a:rPr lang="en-US" altLang="ko-KR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or</a:t>
              </a:r>
              <a:r>
                <a:rPr lang="ko-KR" altLang="en-US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분류모델</a:t>
              </a:r>
              <a:r>
                <a:rPr lang="en-US" altLang="ko-KR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B9C46B2-32BC-4B7B-A055-3DF12AFE78C5}"/>
                </a:ext>
              </a:extLst>
            </p:cNvPr>
            <p:cNvSpPr txBox="1"/>
            <p:nvPr/>
          </p:nvSpPr>
          <p:spPr>
            <a:xfrm>
              <a:off x="3105389" y="5213396"/>
              <a:ext cx="1350584" cy="646331"/>
            </a:xfrm>
            <a:prstGeom prst="rect">
              <a:avLst/>
            </a:prstGeom>
            <a:solidFill>
              <a:srgbClr val="D9E1F2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K </a:t>
              </a:r>
              <a:r>
                <a:rPr lang="ko-KR" altLang="en-US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최근접 이웃</a:t>
              </a:r>
              <a:endParaRPr lang="en-US" altLang="ko-KR" dirty="0">
                <a:solidFill>
                  <a:srgbClr val="7C82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군집화 모델</a:t>
              </a:r>
              <a:r>
                <a:rPr lang="en-US" altLang="ko-KR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3BAE7A-FC38-4EBA-8DC1-85E836652D6A}"/>
                </a:ext>
              </a:extLst>
            </p:cNvPr>
            <p:cNvSpPr txBox="1"/>
            <p:nvPr/>
          </p:nvSpPr>
          <p:spPr>
            <a:xfrm>
              <a:off x="1953585" y="5213396"/>
              <a:ext cx="1129217" cy="646331"/>
            </a:xfrm>
            <a:prstGeom prst="rect">
              <a:avLst/>
            </a:prstGeom>
            <a:solidFill>
              <a:srgbClr val="D9E1F2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결정 트리</a:t>
              </a:r>
              <a:endParaRPr lang="en-US" altLang="ko-KR" dirty="0">
                <a:solidFill>
                  <a:srgbClr val="7C82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분류모델</a:t>
              </a:r>
              <a:r>
                <a:rPr lang="en-US" altLang="ko-KR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8F1C8A31-C22C-4BD7-B340-DEB1B0818A70}"/>
              </a:ext>
            </a:extLst>
          </p:cNvPr>
          <p:cNvSpPr txBox="1"/>
          <p:nvPr/>
        </p:nvSpPr>
        <p:spPr>
          <a:xfrm>
            <a:off x="433939" y="4005221"/>
            <a:ext cx="2980951" cy="646331"/>
          </a:xfrm>
          <a:prstGeom prst="rect">
            <a:avLst/>
          </a:prstGeom>
          <a:solidFill>
            <a:srgbClr val="EFEFFF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ex)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먼지는 무슨 종인가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먼치킨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vs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스코시티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폴드</a:t>
            </a:r>
            <a:endParaRPr lang="ko-KR" altLang="en-US" dirty="0"/>
          </a:p>
        </p:txBody>
      </p:sp>
      <p:pic>
        <p:nvPicPr>
          <p:cNvPr id="7" name="그림 6" descr="고양이, 실내, 놓은, 포유류이(가) 표시된 사진&#10;&#10;자동 생성된 설명">
            <a:extLst>
              <a:ext uri="{FF2B5EF4-FFF2-40B4-BE49-F238E27FC236}">
                <a16:creationId xmlns:a16="http://schemas.microsoft.com/office/drawing/2014/main" id="{1B2DA33C-3EE8-40FB-9474-3B2AA4E7A5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31" b="94273" l="9559" r="90000">
                        <a14:foregroundMark x1="10882" y1="47797" x2="10882" y2="47797"/>
                        <a14:foregroundMark x1="13529" y1="56828" x2="17059" y2="56828"/>
                        <a14:foregroundMark x1="22794" y1="33921" x2="23235" y2="31057"/>
                        <a14:foregroundMark x1="15294" y1="41630" x2="23235" y2="33700"/>
                        <a14:foregroundMark x1="63529" y1="19163" x2="59706" y2="9471"/>
                        <a14:foregroundMark x1="59706" y1="9471" x2="62941" y2="24229"/>
                        <a14:foregroundMark x1="62941" y1="24229" x2="53971" y2="29515"/>
                        <a14:foregroundMark x1="53971" y1="29515" x2="53824" y2="29736"/>
                        <a14:foregroundMark x1="46029" y1="89207" x2="52647" y2="88106"/>
                        <a14:foregroundMark x1="47500" y1="94493" x2="53824" y2="89648"/>
                        <a14:foregroundMark x1="72500" y1="79515" x2="76618" y2="68282"/>
                        <a14:foregroundMark x1="76618" y1="68282" x2="78235" y2="58811"/>
                        <a14:foregroundMark x1="39412" y1="24009" x2="39412" y2="24009"/>
                        <a14:foregroundMark x1="29118" y1="24890" x2="29118" y2="24890"/>
                        <a14:foregroundMark x1="10294" y1="48678" x2="9559" y2="47797"/>
                        <a14:foregroundMark x1="10294" y1="48458" x2="23529" y2="29075"/>
                        <a14:foregroundMark x1="24118" y1="29736" x2="33382" y2="22026"/>
                        <a14:foregroundMark x1="33382" y1="22026" x2="39265" y2="21586"/>
                        <a14:foregroundMark x1="28529" y1="24449" x2="32500" y2="22026"/>
                        <a14:foregroundMark x1="28382" y1="23789" x2="24706" y2="28194"/>
                        <a14:foregroundMark x1="19412" y1="34802" x2="13235" y2="41630"/>
                        <a14:foregroundMark x1="13235" y1="41630" x2="11765" y2="477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81" y="4447594"/>
            <a:ext cx="3288516" cy="2195568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851FF1B2-223A-4F3D-B7B9-C34B187F8C41}"/>
              </a:ext>
            </a:extLst>
          </p:cNvPr>
          <p:cNvSpPr/>
          <p:nvPr/>
        </p:nvSpPr>
        <p:spPr>
          <a:xfrm>
            <a:off x="3607077" y="4751854"/>
            <a:ext cx="1024888" cy="431635"/>
          </a:xfrm>
          <a:prstGeom prst="ellipse">
            <a:avLst/>
          </a:prstGeom>
          <a:solidFill>
            <a:srgbClr val="B282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먼치킨</a:t>
            </a: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BF100832-490B-4297-9A52-44B648D6B281}"/>
              </a:ext>
            </a:extLst>
          </p:cNvPr>
          <p:cNvSpPr/>
          <p:nvPr/>
        </p:nvSpPr>
        <p:spPr>
          <a:xfrm>
            <a:off x="4863887" y="4743347"/>
            <a:ext cx="1024888" cy="431635"/>
          </a:xfrm>
          <a:prstGeom prst="ellipse">
            <a:avLst/>
          </a:prstGeom>
          <a:solidFill>
            <a:srgbClr val="B282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먼치킨</a:t>
            </a: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B8E52DFB-49D8-4BAD-8B25-128F04B1BE05}"/>
              </a:ext>
            </a:extLst>
          </p:cNvPr>
          <p:cNvSpPr/>
          <p:nvPr/>
        </p:nvSpPr>
        <p:spPr>
          <a:xfrm>
            <a:off x="6239237" y="4782932"/>
            <a:ext cx="1024888" cy="431635"/>
          </a:xfrm>
          <a:prstGeom prst="ellipse">
            <a:avLst/>
          </a:prstGeom>
          <a:solidFill>
            <a:srgbClr val="B282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폴드</a:t>
            </a:r>
            <a:endParaRPr lang="ko-KR" altLang="en-US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7FF5316A-3E01-471D-B295-3FA3A4E39563}"/>
              </a:ext>
            </a:extLst>
          </p:cNvPr>
          <p:cNvSpPr/>
          <p:nvPr/>
        </p:nvSpPr>
        <p:spPr>
          <a:xfrm>
            <a:off x="7982493" y="4754691"/>
            <a:ext cx="1024888" cy="431635"/>
          </a:xfrm>
          <a:prstGeom prst="ellipse">
            <a:avLst/>
          </a:prstGeom>
          <a:solidFill>
            <a:srgbClr val="B282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3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0.7vs0.3</a:t>
            </a:r>
            <a:endParaRPr lang="ko-KR" altLang="en-US" sz="113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87269012-1E1A-42C0-8956-D64963B903D3}"/>
              </a:ext>
            </a:extLst>
          </p:cNvPr>
          <p:cNvSpPr/>
          <p:nvPr/>
        </p:nvSpPr>
        <p:spPr>
          <a:xfrm>
            <a:off x="9239303" y="4746184"/>
            <a:ext cx="1024888" cy="431635"/>
          </a:xfrm>
          <a:prstGeom prst="ellipse">
            <a:avLst/>
          </a:prstGeom>
          <a:solidFill>
            <a:srgbClr val="B282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3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0.2vs0.8</a:t>
            </a:r>
            <a:endParaRPr lang="ko-KR" altLang="en-US" sz="113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77CFEDD9-5E4A-4D19-8D1C-165E48BFB1A5}"/>
              </a:ext>
            </a:extLst>
          </p:cNvPr>
          <p:cNvSpPr/>
          <p:nvPr/>
        </p:nvSpPr>
        <p:spPr>
          <a:xfrm>
            <a:off x="10584836" y="4785769"/>
            <a:ext cx="1024888" cy="431635"/>
          </a:xfrm>
          <a:prstGeom prst="ellipse">
            <a:avLst/>
          </a:prstGeom>
          <a:solidFill>
            <a:srgbClr val="B282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3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0.9vs0.1</a:t>
            </a:r>
            <a:endParaRPr lang="ko-KR" altLang="en-US" sz="113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8FCB0122-90D3-43E0-B441-31AADB9863AC}"/>
              </a:ext>
            </a:extLst>
          </p:cNvPr>
          <p:cNvSpPr/>
          <p:nvPr/>
        </p:nvSpPr>
        <p:spPr>
          <a:xfrm>
            <a:off x="4863887" y="3754701"/>
            <a:ext cx="1024888" cy="431635"/>
          </a:xfrm>
          <a:prstGeom prst="ellipse">
            <a:avLst/>
          </a:prstGeom>
          <a:solidFill>
            <a:srgbClr val="B282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먼치킨</a:t>
            </a: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53630153-2F40-48CA-BAAE-00197FB7FF04}"/>
              </a:ext>
            </a:extLst>
          </p:cNvPr>
          <p:cNvSpPr/>
          <p:nvPr/>
        </p:nvSpPr>
        <p:spPr>
          <a:xfrm>
            <a:off x="8901129" y="3708268"/>
            <a:ext cx="1678015" cy="431635"/>
          </a:xfrm>
          <a:prstGeom prst="ellipse">
            <a:avLst/>
          </a:prstGeom>
          <a:solidFill>
            <a:srgbClr val="B282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0.6vs0.4</a:t>
            </a:r>
            <a:endParaRPr lang="ko-KR" altLang="en-US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9F68168B-8CAE-481B-8A06-17EA7BC38487}"/>
              </a:ext>
            </a:extLst>
          </p:cNvPr>
          <p:cNvSpPr/>
          <p:nvPr/>
        </p:nvSpPr>
        <p:spPr>
          <a:xfrm>
            <a:off x="9207219" y="3712779"/>
            <a:ext cx="1024888" cy="431635"/>
          </a:xfrm>
          <a:prstGeom prst="ellipse">
            <a:avLst/>
          </a:prstGeom>
          <a:solidFill>
            <a:srgbClr val="B282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먼치킨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DDA9648-8CF8-44C7-BCC8-6A432B210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7732" y="2535130"/>
            <a:ext cx="2164268" cy="203624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D446AF96-780E-498E-A6C1-14B45C4DD2A4}"/>
              </a:ext>
            </a:extLst>
          </p:cNvPr>
          <p:cNvSpPr txBox="1"/>
          <p:nvPr/>
        </p:nvSpPr>
        <p:spPr>
          <a:xfrm>
            <a:off x="433938" y="1344701"/>
            <a:ext cx="166056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000" dirty="0" err="1">
                <a:highlight>
                  <a:srgbClr val="FFC0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보팅유형</a:t>
            </a:r>
            <a:endParaRPr lang="en-US" altLang="ko-KR" sz="3000" dirty="0">
              <a:highlight>
                <a:srgbClr val="FFC000"/>
              </a:highligh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2514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55"/>
    </mc:Choice>
    <mc:Fallback>
      <p:transition spd="slow" advTm="24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5" grpId="0"/>
      <p:bldP spid="56" grpId="0"/>
      <p:bldP spid="57" grpId="0"/>
      <p:bldP spid="66" grpId="0" animBg="1"/>
      <p:bldP spid="18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왼쪽 대괄호 53">
            <a:extLst>
              <a:ext uri="{FF2B5EF4-FFF2-40B4-BE49-F238E27FC236}">
                <a16:creationId xmlns:a16="http://schemas.microsoft.com/office/drawing/2014/main" id="{6C6F7984-46CF-4D69-AA83-F786914B6513}"/>
              </a:ext>
            </a:extLst>
          </p:cNvPr>
          <p:cNvSpPr/>
          <p:nvPr/>
        </p:nvSpPr>
        <p:spPr>
          <a:xfrm>
            <a:off x="948616" y="1380699"/>
            <a:ext cx="425117" cy="715033"/>
          </a:xfrm>
          <a:prstGeom prst="leftBracket">
            <a:avLst>
              <a:gd name="adj" fmla="val 0"/>
            </a:avLst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왼쪽 대괄호 16">
            <a:extLst>
              <a:ext uri="{FF2B5EF4-FFF2-40B4-BE49-F238E27FC236}">
                <a16:creationId xmlns:a16="http://schemas.microsoft.com/office/drawing/2014/main" id="{42675CA7-41FB-4129-B3D4-FAE05D353A72}"/>
              </a:ext>
            </a:extLst>
          </p:cNvPr>
          <p:cNvSpPr/>
          <p:nvPr/>
        </p:nvSpPr>
        <p:spPr>
          <a:xfrm>
            <a:off x="221381" y="-154008"/>
            <a:ext cx="425117" cy="7174557"/>
          </a:xfrm>
          <a:prstGeom prst="leftBracket">
            <a:avLst>
              <a:gd name="adj" fmla="val 0"/>
            </a:avLst>
          </a:prstGeom>
          <a:ln w="38100">
            <a:solidFill>
              <a:srgbClr val="4CB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3BF345C-B3C5-415C-B938-C198992FD09C}"/>
              </a:ext>
            </a:extLst>
          </p:cNvPr>
          <p:cNvSpPr txBox="1"/>
          <p:nvPr/>
        </p:nvSpPr>
        <p:spPr>
          <a:xfrm>
            <a:off x="1365709" y="1809408"/>
            <a:ext cx="22164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 err="1"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부트스트래핑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C987C55-A252-43B0-85EA-079FFA164C40}"/>
              </a:ext>
            </a:extLst>
          </p:cNvPr>
          <p:cNvSpPr txBox="1"/>
          <p:nvPr/>
        </p:nvSpPr>
        <p:spPr>
          <a:xfrm>
            <a:off x="3409236" y="1896894"/>
            <a:ext cx="84105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개별 분류기가 학습하는 데이터 세트를 전체 데이터에서 </a:t>
            </a:r>
            <a:r>
              <a:rPr lang="ko-KR" altLang="en-US" sz="2400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일부가 중첩되게 </a:t>
            </a:r>
            <a:endParaRPr lang="en-US" altLang="ko-KR" sz="2400" dirty="0">
              <a:solidFill>
                <a:schemeClr val="accent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2400" dirty="0" err="1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샘플링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하는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방식</a:t>
            </a:r>
            <a:endParaRPr lang="ko-KR" altLang="en-US" sz="2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446AF96-780E-498E-A6C1-14B45C4DD2A4}"/>
              </a:ext>
            </a:extLst>
          </p:cNvPr>
          <p:cNvSpPr txBox="1"/>
          <p:nvPr/>
        </p:nvSpPr>
        <p:spPr>
          <a:xfrm>
            <a:off x="337685" y="1207285"/>
            <a:ext cx="230926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000" dirty="0">
                <a:highlight>
                  <a:srgbClr val="FFC0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샘플링 유형</a:t>
            </a:r>
            <a:endParaRPr lang="en-US" altLang="ko-KR" sz="3000" dirty="0">
              <a:highlight>
                <a:srgbClr val="FFC000"/>
              </a:highligh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208393-B0D4-4C9C-B775-FEB29ABB7846}"/>
              </a:ext>
            </a:extLst>
          </p:cNvPr>
          <p:cNvSpPr txBox="1"/>
          <p:nvPr/>
        </p:nvSpPr>
        <p:spPr>
          <a:xfrm>
            <a:off x="585207" y="192642"/>
            <a:ext cx="318789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lang="ko-KR" altLang="en-US" sz="4000" dirty="0" err="1">
                <a:solidFill>
                  <a:srgbClr val="7030A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배깅</a:t>
            </a:r>
            <a:r>
              <a:rPr lang="en-US" altLang="ko-KR" sz="3200" dirty="0">
                <a:solidFill>
                  <a:srgbClr val="7030A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(Bagging) </a:t>
            </a:r>
            <a:endParaRPr lang="ko-KR" altLang="en-US" sz="4000" dirty="0">
              <a:solidFill>
                <a:srgbClr val="7030A0"/>
              </a:solidFill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2824732-554D-4F13-9AB9-4A3772FFE8C5}"/>
              </a:ext>
            </a:extLst>
          </p:cNvPr>
          <p:cNvCxnSpPr>
            <a:cxnSpLocks/>
          </p:cNvCxnSpPr>
          <p:nvPr/>
        </p:nvCxnSpPr>
        <p:spPr>
          <a:xfrm>
            <a:off x="197628" y="541542"/>
            <a:ext cx="448870" cy="0"/>
          </a:xfrm>
          <a:prstGeom prst="line">
            <a:avLst/>
          </a:prstGeom>
          <a:ln w="38100">
            <a:solidFill>
              <a:srgbClr val="4CB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4A711CB-C54D-4B71-A488-79E4165E146F}"/>
              </a:ext>
            </a:extLst>
          </p:cNvPr>
          <p:cNvSpPr txBox="1"/>
          <p:nvPr/>
        </p:nvSpPr>
        <p:spPr>
          <a:xfrm>
            <a:off x="3590227" y="395926"/>
            <a:ext cx="91170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같은 유형 알고리즘을 가진 분류기의 결합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+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2800" dirty="0"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서로 다른 데이터 세트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학습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하고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여러 개의 분류기가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투표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통해 최종예측 결과를 결정하는 방식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B0CC6B8-24F3-4A24-99B4-FBFDF41AE220}"/>
              </a:ext>
            </a:extLst>
          </p:cNvPr>
          <p:cNvSpPr txBox="1"/>
          <p:nvPr/>
        </p:nvSpPr>
        <p:spPr>
          <a:xfrm>
            <a:off x="380534" y="844168"/>
            <a:ext cx="3204000" cy="25200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* </a:t>
            </a:r>
            <a:r>
              <a:rPr lang="ko-KR" altLang="en-US" sz="14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빌다</a:t>
            </a:r>
            <a:r>
              <a:rPr lang="en-US" altLang="ko-KR" sz="14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(X), Bootstrap aggregating(O)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C96608E-0048-4CC3-907A-E36E775B66B6}"/>
              </a:ext>
            </a:extLst>
          </p:cNvPr>
          <p:cNvSpPr/>
          <p:nvPr/>
        </p:nvSpPr>
        <p:spPr>
          <a:xfrm rot="20939899">
            <a:off x="4487980" y="431681"/>
            <a:ext cx="3216040" cy="747832"/>
          </a:xfrm>
          <a:prstGeom prst="roundRect">
            <a:avLst/>
          </a:prstGeom>
          <a:solidFill>
            <a:srgbClr val="C00000">
              <a:alpha val="75000"/>
            </a:srgbClr>
          </a:solidFill>
          <a:ln w="98425" cmpd="dbl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랜덤 포레스트</a:t>
            </a: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pic>
        <p:nvPicPr>
          <p:cNvPr id="4" name="Picture 2" descr="머신러닝 이론] 랜덤 포레스트">
            <a:extLst>
              <a:ext uri="{FF2B5EF4-FFF2-40B4-BE49-F238E27FC236}">
                <a16:creationId xmlns:a16="http://schemas.microsoft.com/office/drawing/2014/main" id="{6741061E-42FB-4B9A-8ACF-7512EBC10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710" y="2811564"/>
            <a:ext cx="10157200" cy="391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3C6669BD-FC1C-4910-B447-6535FBC5B6BF}"/>
              </a:ext>
            </a:extLst>
          </p:cNvPr>
          <p:cNvSpPr/>
          <p:nvPr/>
        </p:nvSpPr>
        <p:spPr>
          <a:xfrm>
            <a:off x="8920480" y="4339986"/>
            <a:ext cx="1087120" cy="612356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671C1C-6BCB-40E5-B04D-2AC42018C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411156" y="3344078"/>
            <a:ext cx="3646697" cy="27112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64091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Tm="1337">
        <p14:pan dir="u"/>
      </p:transition>
    </mc:Choice>
    <mc:Fallback>
      <p:transition spd="slow" advTm="13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48" grpId="0"/>
      <p:bldP spid="56" grpId="0"/>
      <p:bldP spid="75" grpId="0"/>
      <p:bldP spid="3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:a16="http://schemas.microsoft.com/office/drawing/2014/main" id="{B1B5B2FA-8E58-404C-8245-440C800A0282}"/>
              </a:ext>
            </a:extLst>
          </p:cNvPr>
          <p:cNvGrpSpPr/>
          <p:nvPr/>
        </p:nvGrpSpPr>
        <p:grpSpPr>
          <a:xfrm>
            <a:off x="940592" y="1287383"/>
            <a:ext cx="432000" cy="5733166"/>
            <a:chOff x="1311777" y="1472665"/>
            <a:chExt cx="432000" cy="3955983"/>
          </a:xfrm>
        </p:grpSpPr>
        <p:sp>
          <p:nvSpPr>
            <p:cNvPr id="40" name="왼쪽 대괄호 39">
              <a:extLst>
                <a:ext uri="{FF2B5EF4-FFF2-40B4-BE49-F238E27FC236}">
                  <a16:creationId xmlns:a16="http://schemas.microsoft.com/office/drawing/2014/main" id="{7CAC5977-18B5-41D3-87A7-066F99678B31}"/>
                </a:ext>
              </a:extLst>
            </p:cNvPr>
            <p:cNvSpPr/>
            <p:nvPr/>
          </p:nvSpPr>
          <p:spPr>
            <a:xfrm>
              <a:off x="1311777" y="1472665"/>
              <a:ext cx="425117" cy="3955983"/>
            </a:xfrm>
            <a:prstGeom prst="leftBracket">
              <a:avLst>
                <a:gd name="adj" fmla="val 0"/>
              </a:avLst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464F4F57-89E8-4711-B485-EECAAC3C62B8}"/>
                </a:ext>
              </a:extLst>
            </p:cNvPr>
            <p:cNvCxnSpPr>
              <a:cxnSpLocks/>
            </p:cNvCxnSpPr>
            <p:nvPr/>
          </p:nvCxnSpPr>
          <p:spPr>
            <a:xfrm>
              <a:off x="1311777" y="1825094"/>
              <a:ext cx="432000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왼쪽 대괄호 16">
            <a:extLst>
              <a:ext uri="{FF2B5EF4-FFF2-40B4-BE49-F238E27FC236}">
                <a16:creationId xmlns:a16="http://schemas.microsoft.com/office/drawing/2014/main" id="{42675CA7-41FB-4129-B3D4-FAE05D353A72}"/>
              </a:ext>
            </a:extLst>
          </p:cNvPr>
          <p:cNvSpPr/>
          <p:nvPr/>
        </p:nvSpPr>
        <p:spPr>
          <a:xfrm>
            <a:off x="221381" y="-154008"/>
            <a:ext cx="425117" cy="7174557"/>
          </a:xfrm>
          <a:prstGeom prst="leftBracket">
            <a:avLst>
              <a:gd name="adj" fmla="val 0"/>
            </a:avLst>
          </a:prstGeom>
          <a:ln w="38100">
            <a:solidFill>
              <a:srgbClr val="4CB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3BF345C-B3C5-415C-B938-C198992FD09C}"/>
              </a:ext>
            </a:extLst>
          </p:cNvPr>
          <p:cNvSpPr txBox="1"/>
          <p:nvPr/>
        </p:nvSpPr>
        <p:spPr>
          <a:xfrm>
            <a:off x="1365708" y="1514768"/>
            <a:ext cx="24646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에이다 </a:t>
            </a:r>
            <a:r>
              <a:rPr lang="ko-KR" altLang="en-US" sz="3200" dirty="0" err="1"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부스트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C987C55-A252-43B0-85EA-079FFA164C40}"/>
              </a:ext>
            </a:extLst>
          </p:cNvPr>
          <p:cNvSpPr txBox="1"/>
          <p:nvPr/>
        </p:nvSpPr>
        <p:spPr>
          <a:xfrm>
            <a:off x="3409236" y="1602254"/>
            <a:ext cx="8410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개별 약한 학습기에 </a:t>
            </a:r>
            <a:r>
              <a:rPr lang="ko-KR" altLang="en-US" sz="2400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각각 가중치를 부여하여 결합</a:t>
            </a:r>
            <a:endParaRPr lang="ko-KR" altLang="en-US" sz="2400" dirty="0">
              <a:solidFill>
                <a:schemeClr val="accent6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446AF96-780E-498E-A6C1-14B45C4DD2A4}"/>
              </a:ext>
            </a:extLst>
          </p:cNvPr>
          <p:cNvSpPr txBox="1"/>
          <p:nvPr/>
        </p:nvSpPr>
        <p:spPr>
          <a:xfrm>
            <a:off x="337685" y="912645"/>
            <a:ext cx="230926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000" dirty="0">
                <a:highlight>
                  <a:srgbClr val="FFC0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대표적인 모델</a:t>
            </a:r>
            <a:endParaRPr lang="en-US" altLang="ko-KR" sz="3000" dirty="0">
              <a:highlight>
                <a:srgbClr val="FFC000"/>
              </a:highligh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2824732-554D-4F13-9AB9-4A3772FFE8C5}"/>
              </a:ext>
            </a:extLst>
          </p:cNvPr>
          <p:cNvCxnSpPr>
            <a:cxnSpLocks/>
          </p:cNvCxnSpPr>
          <p:nvPr/>
        </p:nvCxnSpPr>
        <p:spPr>
          <a:xfrm>
            <a:off x="197628" y="541542"/>
            <a:ext cx="448870" cy="0"/>
          </a:xfrm>
          <a:prstGeom prst="line">
            <a:avLst/>
          </a:prstGeom>
          <a:ln w="38100">
            <a:solidFill>
              <a:srgbClr val="4CB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4A711CB-C54D-4B71-A488-79E4165E146F}"/>
              </a:ext>
            </a:extLst>
          </p:cNvPr>
          <p:cNvSpPr txBox="1"/>
          <p:nvPr/>
        </p:nvSpPr>
        <p:spPr>
          <a:xfrm>
            <a:off x="4126377" y="-58251"/>
            <a:ext cx="772793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여러 개의 약한 학습기를 순차적으로 학습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예측하면서 잘못 예측한 데이터에 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가중치 부여를 통해 오류를 개선해 나가면서 학습하는 방식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1300AA76-EB69-43E3-B1D1-E3271E619E56}"/>
              </a:ext>
            </a:extLst>
          </p:cNvPr>
          <p:cNvSpPr/>
          <p:nvPr/>
        </p:nvSpPr>
        <p:spPr>
          <a:xfrm rot="20939899">
            <a:off x="4487980" y="431681"/>
            <a:ext cx="3216040" cy="747832"/>
          </a:xfrm>
          <a:prstGeom prst="roundRect">
            <a:avLst/>
          </a:prstGeom>
          <a:solidFill>
            <a:srgbClr val="C00000">
              <a:alpha val="75000"/>
            </a:srgbClr>
          </a:solidFill>
          <a:ln w="98425" cmpd="dbl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에이다 </a:t>
            </a:r>
            <a:r>
              <a:rPr lang="ko-KR" altLang="en-US" sz="32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부스트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B3DDF8D-1969-4D94-BEBD-E6D607C16D29}"/>
              </a:ext>
            </a:extLst>
          </p:cNvPr>
          <p:cNvSpPr/>
          <p:nvPr/>
        </p:nvSpPr>
        <p:spPr>
          <a:xfrm rot="20939899">
            <a:off x="6968689" y="428380"/>
            <a:ext cx="3216040" cy="747832"/>
          </a:xfrm>
          <a:prstGeom prst="roundRect">
            <a:avLst/>
          </a:prstGeom>
          <a:solidFill>
            <a:srgbClr val="C00000">
              <a:alpha val="75000"/>
            </a:srgbClr>
          </a:solidFill>
          <a:ln w="98425" cmpd="dbl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그래디언트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부스트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A49D7EA-304E-4B7B-A6C7-796DAE7DA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634" y="2381503"/>
            <a:ext cx="9402469" cy="374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6973E33-61CC-49FA-906E-639FF53C1B72}"/>
              </a:ext>
            </a:extLst>
          </p:cNvPr>
          <p:cNvGrpSpPr/>
          <p:nvPr/>
        </p:nvGrpSpPr>
        <p:grpSpPr>
          <a:xfrm>
            <a:off x="2048124" y="5790211"/>
            <a:ext cx="1661925" cy="1030287"/>
            <a:chOff x="2342205" y="5945355"/>
            <a:chExt cx="1661925" cy="103028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983AD11-10DB-48ED-8C92-C20D94D109CC}"/>
                </a:ext>
              </a:extLst>
            </p:cNvPr>
            <p:cNvSpPr txBox="1"/>
            <p:nvPr/>
          </p:nvSpPr>
          <p:spPr>
            <a:xfrm>
              <a:off x="2522205" y="6144645"/>
              <a:ext cx="1481925" cy="830997"/>
            </a:xfrm>
            <a:prstGeom prst="rect">
              <a:avLst/>
            </a:prstGeom>
            <a:solidFill>
              <a:srgbClr val="D9E1F2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결정 트리</a:t>
              </a:r>
              <a:endParaRPr lang="en-US" altLang="ko-KR" sz="2400" dirty="0">
                <a:solidFill>
                  <a:srgbClr val="7C82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400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400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분류모델</a:t>
              </a:r>
              <a:r>
                <a:rPr lang="en-US" altLang="ko-KR" sz="2400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052F3BC2-8865-4EC0-853D-DA21CB3F6DE4}"/>
                </a:ext>
              </a:extLst>
            </p:cNvPr>
            <p:cNvSpPr/>
            <p:nvPr/>
          </p:nvSpPr>
          <p:spPr>
            <a:xfrm>
              <a:off x="2342205" y="5945355"/>
              <a:ext cx="360000" cy="36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18331B3-25FE-46F4-8A3A-7CC6D7FC664A}"/>
              </a:ext>
            </a:extLst>
          </p:cNvPr>
          <p:cNvGrpSpPr/>
          <p:nvPr/>
        </p:nvGrpSpPr>
        <p:grpSpPr>
          <a:xfrm>
            <a:off x="4148830" y="5790211"/>
            <a:ext cx="2048326" cy="1030287"/>
            <a:chOff x="4063864" y="5945355"/>
            <a:chExt cx="2048326" cy="1030287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48C2840-4C91-4F0D-9E37-9580121B5ED1}"/>
                </a:ext>
              </a:extLst>
            </p:cNvPr>
            <p:cNvSpPr txBox="1"/>
            <p:nvPr/>
          </p:nvSpPr>
          <p:spPr>
            <a:xfrm>
              <a:off x="4339755" y="6144645"/>
              <a:ext cx="1772435" cy="830997"/>
            </a:xfrm>
            <a:prstGeom prst="rect">
              <a:avLst/>
            </a:prstGeom>
            <a:solidFill>
              <a:srgbClr val="D9E1F2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K </a:t>
              </a:r>
              <a:r>
                <a:rPr lang="ko-KR" altLang="en-US" sz="2400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최근접 이웃</a:t>
              </a:r>
              <a:endParaRPr lang="en-US" altLang="ko-KR" sz="2400" dirty="0">
                <a:solidFill>
                  <a:srgbClr val="7C82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400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400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군집화 모델</a:t>
              </a:r>
              <a:r>
                <a:rPr lang="en-US" altLang="ko-KR" sz="2400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386984E9-2AFD-492E-9820-2C8ED191FC07}"/>
                </a:ext>
              </a:extLst>
            </p:cNvPr>
            <p:cNvSpPr/>
            <p:nvPr/>
          </p:nvSpPr>
          <p:spPr>
            <a:xfrm>
              <a:off x="4063864" y="5945355"/>
              <a:ext cx="360000" cy="36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0CDD1DD-C59B-4C58-8A2D-1E24A48F64BB}"/>
              </a:ext>
            </a:extLst>
          </p:cNvPr>
          <p:cNvGrpSpPr/>
          <p:nvPr/>
        </p:nvGrpSpPr>
        <p:grpSpPr>
          <a:xfrm>
            <a:off x="6469157" y="5790211"/>
            <a:ext cx="2315084" cy="1030286"/>
            <a:chOff x="6469157" y="5790211"/>
            <a:chExt cx="2315084" cy="103028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2E494DA-0777-46AE-88F6-53D10EB1E145}"/>
                </a:ext>
              </a:extLst>
            </p:cNvPr>
            <p:cNvSpPr txBox="1"/>
            <p:nvPr/>
          </p:nvSpPr>
          <p:spPr>
            <a:xfrm>
              <a:off x="6582103" y="5989500"/>
              <a:ext cx="2202138" cy="830997"/>
            </a:xfrm>
            <a:prstGeom prst="rect">
              <a:avLst/>
            </a:prstGeom>
            <a:solidFill>
              <a:srgbClr val="D9E1F2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로지스틱 회귀</a:t>
              </a:r>
              <a:endParaRPr lang="en-US" altLang="ko-KR" sz="2400" dirty="0">
                <a:solidFill>
                  <a:srgbClr val="7C82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400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400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회귀</a:t>
              </a:r>
              <a:r>
                <a:rPr lang="en-US" altLang="ko-KR" sz="2400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or</a:t>
              </a:r>
              <a:r>
                <a:rPr lang="ko-KR" altLang="en-US" sz="2400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분류모델</a:t>
              </a:r>
              <a:r>
                <a:rPr lang="en-US" altLang="ko-KR" sz="2400" dirty="0">
                  <a:solidFill>
                    <a:srgbClr val="7C82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2A09B9CA-097E-4BB7-A916-35EC9E9DC875}"/>
                </a:ext>
              </a:extLst>
            </p:cNvPr>
            <p:cNvSpPr/>
            <p:nvPr/>
          </p:nvSpPr>
          <p:spPr>
            <a:xfrm>
              <a:off x="6469157" y="5790211"/>
              <a:ext cx="360000" cy="36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2F1A54C4-E842-4D2D-BF26-71638ACF54F0}"/>
              </a:ext>
            </a:extLst>
          </p:cNvPr>
          <p:cNvSpPr txBox="1"/>
          <p:nvPr/>
        </p:nvSpPr>
        <p:spPr>
          <a:xfrm>
            <a:off x="221381" y="2357836"/>
            <a:ext cx="320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원본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E75F241B-AFC2-4387-A0F8-08F03326ED77}"/>
              </a:ext>
            </a:extLst>
          </p:cNvPr>
          <p:cNvSpPr/>
          <p:nvPr/>
        </p:nvSpPr>
        <p:spPr>
          <a:xfrm>
            <a:off x="4345081" y="3165877"/>
            <a:ext cx="425117" cy="263123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E264C86B-262B-4B71-9790-54B8A5AD1505}"/>
              </a:ext>
            </a:extLst>
          </p:cNvPr>
          <p:cNvSpPr/>
          <p:nvPr/>
        </p:nvSpPr>
        <p:spPr>
          <a:xfrm>
            <a:off x="4483073" y="3496728"/>
            <a:ext cx="425117" cy="263123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6714C4E8-DC94-4F4B-83DC-9EC64ADE7B2A}"/>
              </a:ext>
            </a:extLst>
          </p:cNvPr>
          <p:cNvSpPr/>
          <p:nvPr/>
        </p:nvSpPr>
        <p:spPr>
          <a:xfrm>
            <a:off x="5589629" y="3034315"/>
            <a:ext cx="425117" cy="263123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1C839F3-9A51-49F7-B786-531E04FE34A7}"/>
              </a:ext>
            </a:extLst>
          </p:cNvPr>
          <p:cNvSpPr txBox="1"/>
          <p:nvPr/>
        </p:nvSpPr>
        <p:spPr>
          <a:xfrm>
            <a:off x="3676942" y="3754939"/>
            <a:ext cx="320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7030A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가중치 부여</a:t>
            </a:r>
            <a:r>
              <a:rPr lang="en-US" altLang="ko-KR" dirty="0">
                <a:solidFill>
                  <a:srgbClr val="7030A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solidFill>
                  <a:srgbClr val="7030A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크기가 커짐</a:t>
            </a:r>
            <a:r>
              <a:rPr lang="en-US" altLang="ko-KR" dirty="0">
                <a:solidFill>
                  <a:srgbClr val="7030A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9669D5CD-FE66-4089-BD99-79741B25393C}"/>
              </a:ext>
            </a:extLst>
          </p:cNvPr>
          <p:cNvSpPr/>
          <p:nvPr/>
        </p:nvSpPr>
        <p:spPr>
          <a:xfrm>
            <a:off x="7745825" y="2771192"/>
            <a:ext cx="425117" cy="263123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30AAA5E1-153F-4E2F-9D9E-74B9F90940FF}"/>
              </a:ext>
            </a:extLst>
          </p:cNvPr>
          <p:cNvSpPr/>
          <p:nvPr/>
        </p:nvSpPr>
        <p:spPr>
          <a:xfrm>
            <a:off x="7513388" y="2994514"/>
            <a:ext cx="425117" cy="263123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B688BE37-F602-4718-9AC7-C1160F9C63B4}"/>
              </a:ext>
            </a:extLst>
          </p:cNvPr>
          <p:cNvSpPr/>
          <p:nvPr/>
        </p:nvSpPr>
        <p:spPr>
          <a:xfrm>
            <a:off x="7106761" y="2727168"/>
            <a:ext cx="425117" cy="263123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B07322A-1CCB-4F30-A63C-AD9BD63732C4}"/>
              </a:ext>
            </a:extLst>
          </p:cNvPr>
          <p:cNvSpPr txBox="1"/>
          <p:nvPr/>
        </p:nvSpPr>
        <p:spPr>
          <a:xfrm>
            <a:off x="6694868" y="3242797"/>
            <a:ext cx="320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7030A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더 큰 가중치 부여</a:t>
            </a:r>
            <a:r>
              <a:rPr lang="en-US" altLang="ko-KR" dirty="0">
                <a:solidFill>
                  <a:srgbClr val="7030A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solidFill>
                  <a:srgbClr val="7030A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크기가 커짐</a:t>
            </a:r>
            <a:r>
              <a:rPr lang="en-US" altLang="ko-KR" dirty="0">
                <a:solidFill>
                  <a:srgbClr val="7030A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6676D5F-A8FD-4A48-B50C-1DEBF6F44352}"/>
              </a:ext>
            </a:extLst>
          </p:cNvPr>
          <p:cNvSpPr txBox="1"/>
          <p:nvPr/>
        </p:nvSpPr>
        <p:spPr>
          <a:xfrm>
            <a:off x="8820028" y="5037309"/>
            <a:ext cx="320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분류 기준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1, 2, 3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</a:t>
            </a:r>
            <a:r>
              <a:rPr lang="ko-KR" altLang="en-US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결합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 예측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31A0E6F-25A6-4A33-A48D-60914EE2378F}"/>
              </a:ext>
            </a:extLst>
          </p:cNvPr>
          <p:cNvSpPr txBox="1"/>
          <p:nvPr/>
        </p:nvSpPr>
        <p:spPr>
          <a:xfrm>
            <a:off x="1848679" y="1919129"/>
            <a:ext cx="1401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(AdaBoost)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071B9A-38B2-4DA8-AD3B-A5449DB8CA24}"/>
              </a:ext>
            </a:extLst>
          </p:cNvPr>
          <p:cNvSpPr txBox="1"/>
          <p:nvPr/>
        </p:nvSpPr>
        <p:spPr>
          <a:xfrm>
            <a:off x="4131206" y="-59080"/>
            <a:ext cx="7727937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여러 개의 약한 학습기를 </a:t>
            </a:r>
            <a:r>
              <a:rPr lang="ko-KR" altLang="en-US" sz="2000" dirty="0"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순차적으로 학습</a:t>
            </a:r>
            <a:r>
              <a:rPr lang="en-US" altLang="ko-KR" sz="2000" dirty="0"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000" dirty="0"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예측하면서 잘못 예측한 데이터에 </a:t>
            </a:r>
            <a:endParaRPr lang="en-US" altLang="ko-KR" sz="2000" dirty="0">
              <a:solidFill>
                <a:schemeClr val="accent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2000" dirty="0">
                <a:solidFill>
                  <a:schemeClr val="accent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가중치 부여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통해 오류를 개선해 나가면서 학습하는 방식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8580E5-E054-40B9-AA55-9DB3028A105A}"/>
              </a:ext>
            </a:extLst>
          </p:cNvPr>
          <p:cNvSpPr txBox="1"/>
          <p:nvPr/>
        </p:nvSpPr>
        <p:spPr>
          <a:xfrm>
            <a:off x="543829" y="197010"/>
            <a:ext cx="38012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r>
              <a:rPr lang="ko-KR" altLang="en-US" sz="4000" dirty="0" err="1">
                <a:solidFill>
                  <a:srgbClr val="7030A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부스팅</a:t>
            </a:r>
            <a:r>
              <a:rPr lang="en-US" altLang="ko-KR" sz="3200" dirty="0">
                <a:solidFill>
                  <a:srgbClr val="7030A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(Boosting) </a:t>
            </a:r>
            <a:endParaRPr lang="ko-KR" altLang="en-US" sz="4000" dirty="0">
              <a:solidFill>
                <a:srgbClr val="7030A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8326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Tm="3142">
        <p14:pan dir="u"/>
      </p:transition>
    </mc:Choice>
    <mc:Fallback>
      <p:transition spd="slow" advTm="31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6" grpId="0"/>
      <p:bldP spid="75" grpId="0"/>
      <p:bldP spid="35" grpId="0" animBg="1"/>
      <p:bldP spid="38" grpId="0" animBg="1"/>
      <p:bldP spid="61" grpId="0"/>
      <p:bldP spid="4" grpId="0" animBg="1"/>
      <p:bldP spid="62" grpId="0" animBg="1"/>
      <p:bldP spid="63" grpId="0" animBg="1"/>
      <p:bldP spid="64" grpId="0"/>
      <p:bldP spid="65" grpId="0" animBg="1"/>
      <p:bldP spid="66" grpId="0" animBg="1"/>
      <p:bldP spid="67" grpId="0" animBg="1"/>
      <p:bldP spid="68" grpId="0"/>
      <p:bldP spid="69" grpId="0"/>
      <p:bldP spid="70" grpId="0"/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왼쪽 대괄호 85">
            <a:extLst>
              <a:ext uri="{FF2B5EF4-FFF2-40B4-BE49-F238E27FC236}">
                <a16:creationId xmlns:a16="http://schemas.microsoft.com/office/drawing/2014/main" id="{4A486F90-2887-4364-9364-C5FCBD9BAB9B}"/>
              </a:ext>
            </a:extLst>
          </p:cNvPr>
          <p:cNvSpPr/>
          <p:nvPr/>
        </p:nvSpPr>
        <p:spPr>
          <a:xfrm>
            <a:off x="1780499" y="523737"/>
            <a:ext cx="173176" cy="4428000"/>
          </a:xfrm>
          <a:prstGeom prst="leftBracket">
            <a:avLst>
              <a:gd name="adj" fmla="val 0"/>
            </a:avLst>
          </a:prstGeom>
          <a:ln w="38100">
            <a:solidFill>
              <a:srgbClr val="F390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5F5D4F8-E6F9-4E0A-81CD-F97306A087C2}"/>
              </a:ext>
            </a:extLst>
          </p:cNvPr>
          <p:cNvSpPr/>
          <p:nvPr/>
        </p:nvSpPr>
        <p:spPr>
          <a:xfrm>
            <a:off x="783058" y="1157510"/>
            <a:ext cx="10980157" cy="1742038"/>
          </a:xfrm>
          <a:prstGeom prst="rect">
            <a:avLst/>
          </a:prstGeom>
          <a:solidFill>
            <a:srgbClr val="EAF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36FA3B0-93EA-40AB-90E7-1A784C90610C}"/>
              </a:ext>
            </a:extLst>
          </p:cNvPr>
          <p:cNvSpPr/>
          <p:nvPr/>
        </p:nvSpPr>
        <p:spPr>
          <a:xfrm>
            <a:off x="9529010" y="524778"/>
            <a:ext cx="533883" cy="625436"/>
          </a:xfrm>
          <a:prstGeom prst="downArrow">
            <a:avLst>
              <a:gd name="adj1" fmla="val 50000"/>
              <a:gd name="adj2" fmla="val 3882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왼쪽 대괄호 16">
            <a:extLst>
              <a:ext uri="{FF2B5EF4-FFF2-40B4-BE49-F238E27FC236}">
                <a16:creationId xmlns:a16="http://schemas.microsoft.com/office/drawing/2014/main" id="{42675CA7-41FB-4129-B3D4-FAE05D353A72}"/>
              </a:ext>
            </a:extLst>
          </p:cNvPr>
          <p:cNvSpPr/>
          <p:nvPr/>
        </p:nvSpPr>
        <p:spPr>
          <a:xfrm>
            <a:off x="221381" y="-154008"/>
            <a:ext cx="425117" cy="7174557"/>
          </a:xfrm>
          <a:prstGeom prst="leftBracket">
            <a:avLst>
              <a:gd name="adj" fmla="val 0"/>
            </a:avLst>
          </a:prstGeom>
          <a:ln w="38100">
            <a:solidFill>
              <a:srgbClr val="4CB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6676D5F-A8FD-4A48-B50C-1DEBF6F44352}"/>
              </a:ext>
            </a:extLst>
          </p:cNvPr>
          <p:cNvSpPr txBox="1"/>
          <p:nvPr/>
        </p:nvSpPr>
        <p:spPr>
          <a:xfrm>
            <a:off x="6844451" y="2015736"/>
            <a:ext cx="44074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3F48B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3F48B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즉</a:t>
            </a:r>
            <a:r>
              <a:rPr lang="en-US" altLang="ko-KR" sz="2400" dirty="0">
                <a:solidFill>
                  <a:srgbClr val="3F48B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 err="1">
                <a:solidFill>
                  <a:srgbClr val="3F48B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오류식</a:t>
            </a:r>
            <a:r>
              <a:rPr lang="ko-KR" altLang="en-US" sz="2400" dirty="0">
                <a:solidFill>
                  <a:srgbClr val="3F48B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3F48B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h(x) = y - F(x)</a:t>
            </a:r>
            <a:r>
              <a:rPr lang="ko-KR" altLang="en-US" sz="2400" dirty="0">
                <a:solidFill>
                  <a:srgbClr val="3F48B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최소화</a:t>
            </a:r>
            <a:r>
              <a:rPr lang="en-US" altLang="ko-KR" sz="2400" dirty="0">
                <a:solidFill>
                  <a:srgbClr val="3F48B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A55E025-8B26-4C53-9E0E-5AB81FE04AFD}"/>
              </a:ext>
            </a:extLst>
          </p:cNvPr>
          <p:cNvGrpSpPr/>
          <p:nvPr/>
        </p:nvGrpSpPr>
        <p:grpSpPr>
          <a:xfrm>
            <a:off x="940592" y="-154009"/>
            <a:ext cx="3005766" cy="1260465"/>
            <a:chOff x="940592" y="1058774"/>
            <a:chExt cx="3005766" cy="1260465"/>
          </a:xfrm>
        </p:grpSpPr>
        <p:sp>
          <p:nvSpPr>
            <p:cNvPr id="40" name="왼쪽 대괄호 39">
              <a:extLst>
                <a:ext uri="{FF2B5EF4-FFF2-40B4-BE49-F238E27FC236}">
                  <a16:creationId xmlns:a16="http://schemas.microsoft.com/office/drawing/2014/main" id="{7CAC5977-18B5-41D3-87A7-066F99678B31}"/>
                </a:ext>
              </a:extLst>
            </p:cNvPr>
            <p:cNvSpPr/>
            <p:nvPr/>
          </p:nvSpPr>
          <p:spPr>
            <a:xfrm>
              <a:off x="940592" y="1058774"/>
              <a:ext cx="425117" cy="741149"/>
            </a:xfrm>
            <a:prstGeom prst="leftBracket">
              <a:avLst>
                <a:gd name="adj" fmla="val 0"/>
              </a:avLst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3BF345C-B3C5-415C-B938-C198992FD09C}"/>
                </a:ext>
              </a:extLst>
            </p:cNvPr>
            <p:cNvSpPr txBox="1"/>
            <p:nvPr/>
          </p:nvSpPr>
          <p:spPr>
            <a:xfrm>
              <a:off x="1365708" y="1514768"/>
              <a:ext cx="2580650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ko-KR" altLang="en-US" sz="3200" dirty="0" err="1">
                  <a:solidFill>
                    <a:schemeClr val="accent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그래디언</a:t>
              </a:r>
              <a:r>
                <a:rPr lang="ko-KR" altLang="en-US" sz="3200" dirty="0">
                  <a:solidFill>
                    <a:schemeClr val="accent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3200" dirty="0" err="1">
                  <a:solidFill>
                    <a:schemeClr val="accent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부스트</a:t>
              </a:r>
              <a:endPara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31A0E6F-25A6-4A33-A48D-60914EE2378F}"/>
                </a:ext>
              </a:extLst>
            </p:cNvPr>
            <p:cNvSpPr txBox="1"/>
            <p:nvPr/>
          </p:nvSpPr>
          <p:spPr>
            <a:xfrm>
              <a:off x="1993058" y="1919129"/>
              <a:ext cx="140141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accent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(GBM)</a:t>
              </a: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C9140C8-F4E5-49E5-94F9-81EC6B4A718B}"/>
              </a:ext>
            </a:extLst>
          </p:cNvPr>
          <p:cNvSpPr txBox="1"/>
          <p:nvPr/>
        </p:nvSpPr>
        <p:spPr>
          <a:xfrm>
            <a:off x="3753089" y="349797"/>
            <a:ext cx="84105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개별 약한 학습기에 가중치 업데이트를 </a:t>
            </a:r>
            <a:r>
              <a:rPr lang="en-US" altLang="ko-KR" sz="2800" dirty="0">
                <a:highlight>
                  <a:srgbClr val="70AD47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</a:t>
            </a:r>
            <a:r>
              <a:rPr lang="ko-KR" altLang="en-US" sz="2800" dirty="0">
                <a:highlight>
                  <a:srgbClr val="70AD47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경사 </a:t>
            </a:r>
            <a:r>
              <a:rPr lang="ko-KR" altLang="en-US" sz="2800" dirty="0" err="1">
                <a:highlight>
                  <a:srgbClr val="70AD47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하강법</a:t>
            </a:r>
            <a:r>
              <a:rPr lang="en-US" altLang="ko-KR" sz="2800" dirty="0">
                <a:highlight>
                  <a:srgbClr val="70AD47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적용해 부여</a:t>
            </a:r>
            <a:endParaRPr lang="ko-KR" altLang="en-US" sz="2400" dirty="0">
              <a:solidFill>
                <a:schemeClr val="accent6"/>
              </a:solidFill>
            </a:endParaRP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24088C58-6DA2-40D3-A235-0C60E2CAC7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4423" t="-90942" r="42612"/>
          <a:stretch/>
        </p:blipFill>
        <p:spPr>
          <a:xfrm flipH="1">
            <a:off x="3238175" y="1451090"/>
            <a:ext cx="857704" cy="281626"/>
          </a:xfrm>
          <a:prstGeom prst="rect">
            <a:avLst/>
          </a:prstGeom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4D1F6F5D-8A88-4A7D-A7F3-DCCF23670F79}"/>
              </a:ext>
            </a:extLst>
          </p:cNvPr>
          <p:cNvSpPr txBox="1"/>
          <p:nvPr/>
        </p:nvSpPr>
        <p:spPr>
          <a:xfrm>
            <a:off x="783058" y="1249400"/>
            <a:ext cx="10135402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*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반복 수행을 통해 </a:t>
            </a:r>
            <a:r>
              <a:rPr lang="ko-KR" altLang="en-US" sz="2400" dirty="0">
                <a:solidFill>
                  <a:srgbClr val="3F48B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오류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최소화할 수 있도록 가중치의 업데이트 값을 도출하는 방식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ACB07DC-2583-4B1A-83DD-70247269F79C}"/>
              </a:ext>
            </a:extLst>
          </p:cNvPr>
          <p:cNvSpPr txBox="1"/>
          <p:nvPr/>
        </p:nvSpPr>
        <p:spPr>
          <a:xfrm>
            <a:off x="7934451" y="65304"/>
            <a:ext cx="26804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accent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(Gradient Descent)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8E64EC04-B0F9-4705-BABB-831F360EC5A5}"/>
              </a:ext>
            </a:extLst>
          </p:cNvPr>
          <p:cNvGrpSpPr/>
          <p:nvPr/>
        </p:nvGrpSpPr>
        <p:grpSpPr>
          <a:xfrm flipH="1" flipV="1">
            <a:off x="3541776" y="1630119"/>
            <a:ext cx="404582" cy="303911"/>
            <a:chOff x="4292867" y="594314"/>
            <a:chExt cx="1768335" cy="880527"/>
          </a:xfrm>
          <a:noFill/>
        </p:grpSpPr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CE99A7E0-A690-4D6A-9086-77EB3D19B12F}"/>
                </a:ext>
              </a:extLst>
            </p:cNvPr>
            <p:cNvSpPr/>
            <p:nvPr/>
          </p:nvSpPr>
          <p:spPr>
            <a:xfrm>
              <a:off x="4292867" y="750770"/>
              <a:ext cx="1751798" cy="724071"/>
            </a:xfrm>
            <a:custGeom>
              <a:avLst/>
              <a:gdLst>
                <a:gd name="connsiteX0" fmla="*/ 0 w 1751798"/>
                <a:gd name="connsiteY0" fmla="*/ 1078029 h 1078029"/>
                <a:gd name="connsiteX1" fmla="*/ 635268 w 1751798"/>
                <a:gd name="connsiteY1" fmla="*/ 269507 h 1078029"/>
                <a:gd name="connsiteX2" fmla="*/ 1751798 w 1751798"/>
                <a:gd name="connsiteY2" fmla="*/ 0 h 1078029"/>
                <a:gd name="connsiteX3" fmla="*/ 1751798 w 1751798"/>
                <a:gd name="connsiteY3" fmla="*/ 0 h 107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1798" h="1078029">
                  <a:moveTo>
                    <a:pt x="0" y="1078029"/>
                  </a:moveTo>
                  <a:cubicBezTo>
                    <a:pt x="171651" y="763603"/>
                    <a:pt x="343302" y="449178"/>
                    <a:pt x="635268" y="269507"/>
                  </a:cubicBezTo>
                  <a:cubicBezTo>
                    <a:pt x="927234" y="89836"/>
                    <a:pt x="1751798" y="0"/>
                    <a:pt x="1751798" y="0"/>
                  </a:cubicBezTo>
                  <a:lnTo>
                    <a:pt x="1751798" y="0"/>
                  </a:lnTo>
                </a:path>
              </a:pathLst>
            </a:custGeom>
            <a:grpFill/>
            <a:ln w="28575">
              <a:solidFill>
                <a:srgbClr val="3F48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이등변 삼각형 83">
              <a:extLst>
                <a:ext uri="{FF2B5EF4-FFF2-40B4-BE49-F238E27FC236}">
                  <a16:creationId xmlns:a16="http://schemas.microsoft.com/office/drawing/2014/main" id="{148F9D3B-56CC-47D0-9E3E-0A45B0F46282}"/>
                </a:ext>
              </a:extLst>
            </p:cNvPr>
            <p:cNvSpPr/>
            <p:nvPr/>
          </p:nvSpPr>
          <p:spPr>
            <a:xfrm rot="4958173">
              <a:off x="5804833" y="650856"/>
              <a:ext cx="312911" cy="199827"/>
            </a:xfrm>
            <a:prstGeom prst="triangle">
              <a:avLst/>
            </a:prstGeom>
            <a:solidFill>
              <a:srgbClr val="3F48B7"/>
            </a:solidFill>
            <a:ln>
              <a:solidFill>
                <a:srgbClr val="3F48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F8BBA43-F5D9-47FA-890D-4FB5E60E0A26}"/>
                  </a:ext>
                </a:extLst>
              </p:cNvPr>
              <p:cNvSpPr txBox="1"/>
              <p:nvPr/>
            </p:nvSpPr>
            <p:spPr>
              <a:xfrm>
                <a:off x="1650792" y="1704855"/>
                <a:ext cx="5221646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20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= </a:t>
                </a:r>
                <a:r>
                  <a:rPr lang="ko-KR" altLang="en-US" sz="2000" dirty="0" err="1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실제값</a:t>
                </a:r>
                <a:r>
                  <a:rPr lang="ko-KR" altLang="en-US" sz="20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:r>
                  <a:rPr lang="en-US" altLang="ko-KR" sz="20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- </a:t>
                </a:r>
                <a:r>
                  <a:rPr lang="ko-KR" altLang="en-US" sz="2000" dirty="0" err="1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예측값</a:t>
                </a:r>
                <a:endPara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r>
                  <a:rPr lang="en-US" altLang="ko-KR" sz="20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= y - F(x)</a:t>
                </a:r>
              </a:p>
              <a:p>
                <a:r>
                  <a:rPr lang="en-US" altLang="ko-KR" sz="20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= </a:t>
                </a:r>
                <a:r>
                  <a:rPr lang="ko-KR" altLang="en-US" sz="20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분류의 실제 결과값 </a:t>
                </a:r>
                <a:r>
                  <a:rPr lang="en-US" altLang="ko-KR" sz="20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- </a:t>
                </a:r>
                <a:r>
                  <a:rPr lang="ko-KR" altLang="en-US" sz="20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피처</a:t>
                </a:r>
                <a:r>
                  <a:rPr lang="en-US" altLang="ko-KR" sz="20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배달의민족 주아" panose="02020603020101020101" pitchFamily="18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)</a:t>
                </a:r>
                <a:r>
                  <a:rPr lang="ko-KR" altLang="en-US" sz="20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에 기반한 예측함수</a:t>
                </a:r>
                <a:endPara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F8BBA43-F5D9-47FA-890D-4FB5E60E0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792" y="1704855"/>
                <a:ext cx="5221646" cy="1015663"/>
              </a:xfrm>
              <a:prstGeom prst="rect">
                <a:avLst/>
              </a:prstGeom>
              <a:blipFill>
                <a:blip r:embed="rId5"/>
                <a:stretch>
                  <a:fillRect l="-1285" t="-3614" b="-108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오른쪽 대괄호 8">
            <a:extLst>
              <a:ext uri="{FF2B5EF4-FFF2-40B4-BE49-F238E27FC236}">
                <a16:creationId xmlns:a16="http://schemas.microsoft.com/office/drawing/2014/main" id="{90239D0A-3471-480D-B967-90BB46C2B857}"/>
              </a:ext>
            </a:extLst>
          </p:cNvPr>
          <p:cNvSpPr/>
          <p:nvPr/>
        </p:nvSpPr>
        <p:spPr>
          <a:xfrm>
            <a:off x="6554339" y="1718361"/>
            <a:ext cx="333372" cy="1039069"/>
          </a:xfrm>
          <a:prstGeom prst="rightBracket">
            <a:avLst>
              <a:gd name="adj" fmla="val 204889"/>
            </a:avLst>
          </a:prstGeom>
          <a:ln w="38100">
            <a:solidFill>
              <a:srgbClr val="3F48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왼쪽 대괄호 87">
            <a:extLst>
              <a:ext uri="{FF2B5EF4-FFF2-40B4-BE49-F238E27FC236}">
                <a16:creationId xmlns:a16="http://schemas.microsoft.com/office/drawing/2014/main" id="{E53552E9-C1E6-46A5-B4F2-A6A3E3DCE73B}"/>
              </a:ext>
            </a:extLst>
          </p:cNvPr>
          <p:cNvSpPr/>
          <p:nvPr/>
        </p:nvSpPr>
        <p:spPr>
          <a:xfrm>
            <a:off x="1958249" y="3975235"/>
            <a:ext cx="425117" cy="1260995"/>
          </a:xfrm>
          <a:prstGeom prst="leftBracket">
            <a:avLst>
              <a:gd name="adj" fmla="val 0"/>
            </a:avLst>
          </a:prstGeom>
          <a:ln w="38100">
            <a:solidFill>
              <a:srgbClr val="F390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6A55A8A-4518-4096-AE3A-34D44621E591}"/>
              </a:ext>
            </a:extLst>
          </p:cNvPr>
          <p:cNvSpPr txBox="1"/>
          <p:nvPr/>
        </p:nvSpPr>
        <p:spPr>
          <a:xfrm>
            <a:off x="965895" y="3150407"/>
            <a:ext cx="266282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000" dirty="0">
                <a:highlight>
                  <a:srgbClr val="F39053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기반 모델</a:t>
            </a:r>
            <a:endParaRPr lang="en-US" altLang="ko-KR" sz="3000" dirty="0">
              <a:highlight>
                <a:srgbClr val="F39053"/>
              </a:highligh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27BA7E-C47C-470B-ABE4-C0B582BBA314}"/>
              </a:ext>
            </a:extLst>
          </p:cNvPr>
          <p:cNvSpPr txBox="1"/>
          <p:nvPr/>
        </p:nvSpPr>
        <p:spPr>
          <a:xfrm>
            <a:off x="2360659" y="3691749"/>
            <a:ext cx="18124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 err="1">
                <a:solidFill>
                  <a:srgbClr val="1E7C8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XGBoost</a:t>
            </a:r>
            <a:endParaRPr lang="en-US" altLang="ko-KR" sz="3200" dirty="0">
              <a:solidFill>
                <a:srgbClr val="1E7C8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A38CAF5-C1DB-4AAA-ACF0-22A2187B3149}"/>
              </a:ext>
            </a:extLst>
          </p:cNvPr>
          <p:cNvSpPr txBox="1"/>
          <p:nvPr/>
        </p:nvSpPr>
        <p:spPr>
          <a:xfrm>
            <a:off x="2360660" y="4945556"/>
            <a:ext cx="19129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 err="1">
                <a:solidFill>
                  <a:srgbClr val="1E7C8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LightGBM</a:t>
            </a:r>
            <a:endParaRPr lang="en-US" altLang="ko-KR" sz="3200" dirty="0">
              <a:solidFill>
                <a:srgbClr val="1E7C8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0A5F4C9-985A-4445-BA8B-20AF8576EF6B}"/>
              </a:ext>
            </a:extLst>
          </p:cNvPr>
          <p:cNvSpPr txBox="1"/>
          <p:nvPr/>
        </p:nvSpPr>
        <p:spPr>
          <a:xfrm>
            <a:off x="1818999" y="4054394"/>
            <a:ext cx="26804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rgbClr val="1E7C8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sz="1600" dirty="0" err="1">
                <a:solidFill>
                  <a:srgbClr val="1E7C8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eXtra</a:t>
            </a:r>
            <a:r>
              <a:rPr lang="en-US" altLang="ko-KR" sz="1600" dirty="0">
                <a:solidFill>
                  <a:srgbClr val="1E7C8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Gradient Boost)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445FF18-9EFB-4976-BD5B-BE2BA9FEB3D2}"/>
              </a:ext>
            </a:extLst>
          </p:cNvPr>
          <p:cNvSpPr txBox="1"/>
          <p:nvPr/>
        </p:nvSpPr>
        <p:spPr>
          <a:xfrm>
            <a:off x="3946358" y="3750817"/>
            <a:ext cx="76913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GBM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단점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과적합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규제 부재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느린 수행시간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개선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+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병렬 학습 가능</a:t>
            </a:r>
            <a:endParaRPr lang="ko-KR" altLang="en-US" sz="2000" dirty="0">
              <a:solidFill>
                <a:schemeClr val="accent6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4DF2C36-F1AE-471F-BCEC-DD5F578DE5F4}"/>
              </a:ext>
            </a:extLst>
          </p:cNvPr>
          <p:cNvSpPr txBox="1"/>
          <p:nvPr/>
        </p:nvSpPr>
        <p:spPr>
          <a:xfrm>
            <a:off x="2412812" y="4350614"/>
            <a:ext cx="9224894" cy="461665"/>
          </a:xfrm>
          <a:prstGeom prst="rect">
            <a:avLst/>
          </a:prstGeom>
          <a:solidFill>
            <a:srgbClr val="EAF8FA"/>
          </a:solidFill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나무 가지치기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(Tree pruning),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자체 내장된 교차검증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결손값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자체 처리</a:t>
            </a:r>
            <a:endParaRPr lang="ko-KR" altLang="en-US" sz="2000" dirty="0">
              <a:solidFill>
                <a:schemeClr val="accent6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8C71DA4-C577-468B-A2DC-3B676EE79898}"/>
              </a:ext>
            </a:extLst>
          </p:cNvPr>
          <p:cNvSpPr txBox="1"/>
          <p:nvPr/>
        </p:nvSpPr>
        <p:spPr>
          <a:xfrm>
            <a:off x="4042613" y="5017969"/>
            <a:ext cx="76913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XGBoost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보다 빠른 수행시간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+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적은 메모리 사용량 </a:t>
            </a:r>
            <a:endParaRPr lang="ko-KR" altLang="en-US" sz="2000" dirty="0">
              <a:solidFill>
                <a:schemeClr val="accent6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0EEE7E2-2089-4BCE-A11A-E7BAF17EC6CE}"/>
              </a:ext>
            </a:extLst>
          </p:cNvPr>
          <p:cNvSpPr txBox="1"/>
          <p:nvPr/>
        </p:nvSpPr>
        <p:spPr>
          <a:xfrm>
            <a:off x="2383366" y="5570565"/>
            <a:ext cx="9224894" cy="461665"/>
          </a:xfrm>
          <a:prstGeom prst="rect">
            <a:avLst/>
          </a:prstGeom>
          <a:solidFill>
            <a:srgbClr val="EAF8FA"/>
          </a:solidFill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카테고리형 피처의 자동 변환과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최적 분할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핫 인코딩 등을 따로 이용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X)</a:t>
            </a:r>
            <a:endParaRPr lang="ko-KR" altLang="en-US" sz="2000" dirty="0">
              <a:solidFill>
                <a:schemeClr val="accent6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FFF005C-498A-4674-85EC-1571D3155B40}"/>
              </a:ext>
            </a:extLst>
          </p:cNvPr>
          <p:cNvSpPr txBox="1"/>
          <p:nvPr/>
        </p:nvSpPr>
        <p:spPr>
          <a:xfrm>
            <a:off x="2360659" y="6086257"/>
            <a:ext cx="9673311" cy="461665"/>
          </a:xfrm>
          <a:prstGeom prst="rect">
            <a:avLst/>
          </a:prstGeom>
          <a:solidFill>
            <a:srgbClr val="EAF8FA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단점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- 10,000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건 이하의 적은 데이터 세트에  적용할 경우 과적합이 발생할 가능성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⇧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32" name="Picture 8" descr="04-07. LightGBM">
            <a:extLst>
              <a:ext uri="{FF2B5EF4-FFF2-40B4-BE49-F238E27FC236}">
                <a16:creationId xmlns:a16="http://schemas.microsoft.com/office/drawing/2014/main" id="{77908253-8A47-4B67-A232-CC27D4AA1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228" y="3719074"/>
            <a:ext cx="9224894" cy="265429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0742107D-8AAC-4F4D-88BA-980DD66D69C1}"/>
              </a:ext>
            </a:extLst>
          </p:cNvPr>
          <p:cNvSpPr txBox="1"/>
          <p:nvPr/>
        </p:nvSpPr>
        <p:spPr>
          <a:xfrm>
            <a:off x="2146858" y="5913787"/>
            <a:ext cx="4407481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XGBoost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=&gt;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과적합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방지에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Good!</a:t>
            </a:r>
          </a:p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=&gt;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수행 시간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Bad!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F63F080-63DB-42AB-A445-963DE83345F0}"/>
              </a:ext>
            </a:extLst>
          </p:cNvPr>
          <p:cNvSpPr txBox="1"/>
          <p:nvPr/>
        </p:nvSpPr>
        <p:spPr>
          <a:xfrm>
            <a:off x="6949993" y="5913786"/>
            <a:ext cx="4407481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LightGBM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=&gt;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예측 오류 손실 최소화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1963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Tm="1617">
        <p14:pan dir="u"/>
      </p:transition>
    </mc:Choice>
    <mc:Fallback>
      <p:transition spd="slow" advTm="16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1" grpId="0" animBg="1"/>
      <p:bldP spid="8" grpId="0" animBg="1"/>
      <p:bldP spid="69" grpId="0"/>
      <p:bldP spid="79" grpId="0"/>
      <p:bldP spid="80" grpId="0"/>
      <p:bldP spid="85" grpId="0"/>
      <p:bldP spid="9" grpId="0" animBg="1"/>
      <p:bldP spid="88" grpId="0" animBg="1"/>
      <p:bldP spid="89" grpId="0"/>
      <p:bldP spid="90" grpId="0"/>
      <p:bldP spid="91" grpId="0"/>
      <p:bldP spid="92" grpId="0"/>
      <p:bldP spid="93" grpId="0"/>
      <p:bldP spid="94" grpId="0" animBg="1"/>
      <p:bldP spid="96" grpId="0"/>
      <p:bldP spid="98" grpId="0" animBg="1"/>
      <p:bldP spid="99" grpId="0" animBg="1"/>
      <p:bldP spid="100" grpId="0" animBg="1"/>
      <p:bldP spid="10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1|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1|0.1|0.3|0.1|0.1|0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1|0.1|0.1|0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1|0.1|0.4|0.4|0.1|0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1|0.1|0.1|0.1|0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1|0.8|1.1|0.6|1.3|0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4|0.2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3f4593b6-a517-42c6-bf60-29668143ed08" Revision="1" Stencil="System.MyShapes" StencilVersion="1.0"/>
</Control>
</file>

<file path=customXml/itemProps1.xml><?xml version="1.0" encoding="utf-8"?>
<ds:datastoreItem xmlns:ds="http://schemas.openxmlformats.org/officeDocument/2006/customXml" ds:itemID="{883BAD02-F4B5-420B-941E-7073F80D0355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4969</TotalTime>
  <Words>1108</Words>
  <Application>Microsoft Office PowerPoint</Application>
  <PresentationFormat>와이드스크린</PresentationFormat>
  <Paragraphs>221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궁서</vt:lpstr>
      <vt:lpstr>맑은 고딕</vt:lpstr>
      <vt:lpstr>배달의민족 주아</vt:lpstr>
      <vt:lpstr>여기어때 잘난체</vt:lpstr>
      <vt:lpstr>Arial</vt:lpstr>
      <vt:lpstr>Cambria Math</vt:lpstr>
      <vt:lpstr>Office 테마</vt:lpstr>
      <vt:lpstr>4장. 상점 신용카드 매출 예측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07. 군집화</dc:title>
  <dc:creator>tb990</dc:creator>
  <cp:lastModifiedBy>tb990</cp:lastModifiedBy>
  <cp:revision>175</cp:revision>
  <dcterms:created xsi:type="dcterms:W3CDTF">2021-03-03T08:39:09Z</dcterms:created>
  <dcterms:modified xsi:type="dcterms:W3CDTF">2021-08-05T13:54:19Z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